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7" r:id="rId2"/>
    <p:sldId id="276" r:id="rId3"/>
    <p:sldId id="259" r:id="rId4"/>
    <p:sldId id="260" r:id="rId5"/>
    <p:sldId id="262" r:id="rId6"/>
    <p:sldId id="261" r:id="rId7"/>
    <p:sldId id="277" r:id="rId8"/>
    <p:sldId id="287" r:id="rId9"/>
    <p:sldId id="376" r:id="rId10"/>
    <p:sldId id="280" r:id="rId11"/>
    <p:sldId id="273" r:id="rId12"/>
    <p:sldId id="288" r:id="rId13"/>
    <p:sldId id="290" r:id="rId14"/>
    <p:sldId id="263" r:id="rId15"/>
    <p:sldId id="293" r:id="rId16"/>
    <p:sldId id="292" r:id="rId17"/>
    <p:sldId id="297" r:id="rId18"/>
    <p:sldId id="294" r:id="rId19"/>
    <p:sldId id="375" r:id="rId20"/>
    <p:sldId id="298" r:id="rId21"/>
    <p:sldId id="346" r:id="rId22"/>
    <p:sldId id="283" r:id="rId23"/>
    <p:sldId id="300" r:id="rId24"/>
    <p:sldId id="306" r:id="rId25"/>
    <p:sldId id="305" r:id="rId26"/>
    <p:sldId id="299" r:id="rId27"/>
    <p:sldId id="334" r:id="rId28"/>
    <p:sldId id="309" r:id="rId29"/>
    <p:sldId id="310" r:id="rId30"/>
    <p:sldId id="383" r:id="rId31"/>
    <p:sldId id="311" r:id="rId32"/>
    <p:sldId id="296" r:id="rId33"/>
    <p:sldId id="337" r:id="rId34"/>
    <p:sldId id="312" r:id="rId35"/>
    <p:sldId id="321" r:id="rId36"/>
    <p:sldId id="314" r:id="rId37"/>
    <p:sldId id="322" r:id="rId38"/>
    <p:sldId id="266" r:id="rId39"/>
    <p:sldId id="325" r:id="rId40"/>
    <p:sldId id="324" r:id="rId41"/>
    <p:sldId id="328" r:id="rId42"/>
    <p:sldId id="330" r:id="rId43"/>
    <p:sldId id="317" r:id="rId44"/>
    <p:sldId id="331" r:id="rId45"/>
    <p:sldId id="332" r:id="rId46"/>
    <p:sldId id="333" r:id="rId47"/>
    <p:sldId id="342" r:id="rId48"/>
    <p:sldId id="267" r:id="rId49"/>
    <p:sldId id="347" r:id="rId50"/>
    <p:sldId id="348" r:id="rId51"/>
    <p:sldId id="345" r:id="rId52"/>
    <p:sldId id="350" r:id="rId53"/>
    <p:sldId id="344" r:id="rId54"/>
    <p:sldId id="352" r:id="rId55"/>
    <p:sldId id="351" r:id="rId56"/>
    <p:sldId id="353" r:id="rId57"/>
    <p:sldId id="356" r:id="rId58"/>
    <p:sldId id="358" r:id="rId59"/>
    <p:sldId id="359" r:id="rId60"/>
    <p:sldId id="360" r:id="rId61"/>
    <p:sldId id="361" r:id="rId62"/>
    <p:sldId id="363" r:id="rId63"/>
    <p:sldId id="364" r:id="rId64"/>
    <p:sldId id="368" r:id="rId65"/>
    <p:sldId id="365" r:id="rId66"/>
    <p:sldId id="367" r:id="rId67"/>
    <p:sldId id="372" r:id="rId68"/>
    <p:sldId id="371" r:id="rId69"/>
    <p:sldId id="373" r:id="rId70"/>
    <p:sldId id="374" r:id="rId71"/>
    <p:sldId id="269" r:id="rId72"/>
    <p:sldId id="386" r:id="rId73"/>
    <p:sldId id="378" r:id="rId74"/>
    <p:sldId id="387" r:id="rId75"/>
    <p:sldId id="379" r:id="rId76"/>
    <p:sldId id="320" r:id="rId77"/>
    <p:sldId id="384" r:id="rId78"/>
    <p:sldId id="357" r:id="rId79"/>
    <p:sldId id="380" r:id="rId80"/>
    <p:sldId id="381" r:id="rId81"/>
    <p:sldId id="382"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DAC6"/>
    <a:srgbClr val="BF1A30"/>
    <a:srgbClr val="F7F7F7"/>
    <a:srgbClr val="F1F1F1"/>
    <a:srgbClr val="EFEFEF"/>
    <a:srgbClr val="E6D9C6"/>
    <a:srgbClr val="E2C895"/>
    <a:srgbClr val="FFFFFF"/>
    <a:srgbClr val="C2A26F"/>
    <a:srgbClr val="AB79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65"/>
    <p:restoredTop sz="95455"/>
  </p:normalViewPr>
  <p:slideViewPr>
    <p:cSldViewPr snapToGrid="0" snapToObjects="1">
      <p:cViewPr varScale="1">
        <p:scale>
          <a:sx n="87" d="100"/>
          <a:sy n="87" d="100"/>
        </p:scale>
        <p:origin x="9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A61D35-0115-2149-BDEF-A943C0246D9E}" type="datetimeFigureOut">
              <a:rPr lang="en-US" smtClean="0"/>
              <a:t>4/24/2018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B1CA0-2019-5142-A04F-8C2A07AA5DBC}" type="slidenum">
              <a:rPr lang="en-US" smtClean="0"/>
              <a:t>‹#›</a:t>
            </a:fld>
            <a:endParaRPr lang="en-US"/>
          </a:p>
        </p:txBody>
      </p:sp>
    </p:spTree>
    <p:extLst>
      <p:ext uri="{BB962C8B-B14F-4D97-AF65-F5344CB8AC3E}">
        <p14:creationId xmlns:p14="http://schemas.microsoft.com/office/powerpoint/2010/main" val="2630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2</a:t>
            </a:fld>
            <a:endParaRPr lang="en-US"/>
          </a:p>
        </p:txBody>
      </p:sp>
    </p:spTree>
    <p:extLst>
      <p:ext uri="{BB962C8B-B14F-4D97-AF65-F5344CB8AC3E}">
        <p14:creationId xmlns:p14="http://schemas.microsoft.com/office/powerpoint/2010/main" val="1490918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smtClean="0"/>
          </a:p>
        </p:txBody>
      </p:sp>
      <p:sp>
        <p:nvSpPr>
          <p:cNvPr id="4" name="Slide Number Placeholder 3"/>
          <p:cNvSpPr>
            <a:spLocks noGrp="1"/>
          </p:cNvSpPr>
          <p:nvPr>
            <p:ph type="sldNum" sz="quarter" idx="10"/>
          </p:nvPr>
        </p:nvSpPr>
        <p:spPr/>
        <p:txBody>
          <a:bodyPr/>
          <a:lstStyle/>
          <a:p>
            <a:fld id="{E39B1CA0-2019-5142-A04F-8C2A07AA5DBC}" type="slidenum">
              <a:rPr lang="en-US" smtClean="0"/>
              <a:t>18</a:t>
            </a:fld>
            <a:endParaRPr lang="en-US"/>
          </a:p>
        </p:txBody>
      </p:sp>
    </p:spTree>
    <p:extLst>
      <p:ext uri="{BB962C8B-B14F-4D97-AF65-F5344CB8AC3E}">
        <p14:creationId xmlns:p14="http://schemas.microsoft.com/office/powerpoint/2010/main" val="1374302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21</a:t>
            </a:fld>
            <a:endParaRPr lang="en-US"/>
          </a:p>
        </p:txBody>
      </p:sp>
    </p:spTree>
    <p:extLst>
      <p:ext uri="{BB962C8B-B14F-4D97-AF65-F5344CB8AC3E}">
        <p14:creationId xmlns:p14="http://schemas.microsoft.com/office/powerpoint/2010/main" val="1507744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26</a:t>
            </a:fld>
            <a:endParaRPr lang="en-US"/>
          </a:p>
        </p:txBody>
      </p:sp>
    </p:spTree>
    <p:extLst>
      <p:ext uri="{BB962C8B-B14F-4D97-AF65-F5344CB8AC3E}">
        <p14:creationId xmlns:p14="http://schemas.microsoft.com/office/powerpoint/2010/main" val="120704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27</a:t>
            </a:fld>
            <a:endParaRPr lang="en-US"/>
          </a:p>
        </p:txBody>
      </p:sp>
    </p:spTree>
    <p:extLst>
      <p:ext uri="{BB962C8B-B14F-4D97-AF65-F5344CB8AC3E}">
        <p14:creationId xmlns:p14="http://schemas.microsoft.com/office/powerpoint/2010/main" val="976282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30</a:t>
            </a:fld>
            <a:endParaRPr lang="en-US"/>
          </a:p>
        </p:txBody>
      </p:sp>
    </p:spTree>
    <p:extLst>
      <p:ext uri="{BB962C8B-B14F-4D97-AF65-F5344CB8AC3E}">
        <p14:creationId xmlns:p14="http://schemas.microsoft.com/office/powerpoint/2010/main" val="1687288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32</a:t>
            </a:fld>
            <a:endParaRPr lang="en-US"/>
          </a:p>
        </p:txBody>
      </p:sp>
    </p:spTree>
    <p:extLst>
      <p:ext uri="{BB962C8B-B14F-4D97-AF65-F5344CB8AC3E}">
        <p14:creationId xmlns:p14="http://schemas.microsoft.com/office/powerpoint/2010/main" val="162211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33</a:t>
            </a:fld>
            <a:endParaRPr lang="en-US"/>
          </a:p>
        </p:txBody>
      </p:sp>
    </p:spTree>
    <p:extLst>
      <p:ext uri="{BB962C8B-B14F-4D97-AF65-F5344CB8AC3E}">
        <p14:creationId xmlns:p14="http://schemas.microsoft.com/office/powerpoint/2010/main" val="608327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https://</a:t>
            </a:r>
            <a:r>
              <a:rPr lang="en-US" dirty="0" err="1" smtClean="0"/>
              <a:t>www.illustrationsource.com</a:t>
            </a:r>
            <a:r>
              <a:rPr lang="en-US" dirty="0" smtClean="0"/>
              <a:t>/stock/image/505387/jail-cell-bars/</a:t>
            </a:r>
          </a:p>
          <a:p>
            <a:pPr marL="171450" indent="-171450">
              <a:buFont typeface="Arial" charset="0"/>
              <a:buChar char="•"/>
            </a:pPr>
            <a:endParaRPr lang="en-US" dirty="0" smtClean="0"/>
          </a:p>
          <a:p>
            <a:pPr marL="171450" indent="-171450">
              <a:buFont typeface="Arial" charset="0"/>
              <a:buChar char="•"/>
            </a:pPr>
            <a:endParaRPr lang="en-US" dirty="0" smtClean="0"/>
          </a:p>
          <a:p>
            <a:pPr marL="171450" indent="-171450">
              <a:buFont typeface="Arial" charset="0"/>
              <a:buChar char="•"/>
            </a:pPr>
            <a:r>
              <a:rPr lang="en-US" dirty="0" smtClean="0"/>
              <a:t>He lives to die another day </a:t>
            </a:r>
            <a:r>
              <a:rPr lang="en-US" dirty="0" smtClean="0">
                <a:sym typeface="Wingdings"/>
              </a:rPr>
              <a:t> James Bond</a:t>
            </a: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34</a:t>
            </a:fld>
            <a:endParaRPr lang="en-US"/>
          </a:p>
        </p:txBody>
      </p:sp>
    </p:spTree>
    <p:extLst>
      <p:ext uri="{BB962C8B-B14F-4D97-AF65-F5344CB8AC3E}">
        <p14:creationId xmlns:p14="http://schemas.microsoft.com/office/powerpoint/2010/main" val="866461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t>
            </a: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37</a:t>
            </a:fld>
            <a:endParaRPr lang="en-US"/>
          </a:p>
        </p:txBody>
      </p:sp>
    </p:spTree>
    <p:extLst>
      <p:ext uri="{BB962C8B-B14F-4D97-AF65-F5344CB8AC3E}">
        <p14:creationId xmlns:p14="http://schemas.microsoft.com/office/powerpoint/2010/main" val="759669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38</a:t>
            </a:fld>
            <a:endParaRPr lang="en-US"/>
          </a:p>
        </p:txBody>
      </p:sp>
    </p:spTree>
    <p:extLst>
      <p:ext uri="{BB962C8B-B14F-4D97-AF65-F5344CB8AC3E}">
        <p14:creationId xmlns:p14="http://schemas.microsoft.com/office/powerpoint/2010/main" val="1854033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3</a:t>
            </a:fld>
            <a:endParaRPr lang="en-US"/>
          </a:p>
        </p:txBody>
      </p:sp>
    </p:spTree>
    <p:extLst>
      <p:ext uri="{BB962C8B-B14F-4D97-AF65-F5344CB8AC3E}">
        <p14:creationId xmlns:p14="http://schemas.microsoft.com/office/powerpoint/2010/main" val="1944862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i="0" kern="1200" dirty="0" smtClean="0">
                <a:solidFill>
                  <a:schemeClr val="tx1"/>
                </a:solidFill>
                <a:effectLst/>
                <a:latin typeface="+mn-lt"/>
                <a:ea typeface="+mn-ea"/>
                <a:cs typeface="+mn-cs"/>
              </a:rPr>
              <a:t>Elias Turner of Palmer.</a:t>
            </a:r>
            <a:r>
              <a:rPr lang="en-US" sz="1200" b="0"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pPr marL="171450" indent="-171450">
              <a:buFont typeface="Arial" charset="0"/>
              <a:buChar char="•"/>
            </a:pPr>
            <a:r>
              <a:rPr lang="en-US" sz="1200" b="0" i="0" kern="1200" dirty="0" smtClean="0">
                <a:solidFill>
                  <a:schemeClr val="tx1"/>
                </a:solidFill>
                <a:effectLst/>
                <a:latin typeface="+mn-lt"/>
                <a:ea typeface="+mn-ea"/>
                <a:cs typeface="+mn-cs"/>
              </a:rPr>
              <a:t>Shearer </a:t>
            </a:r>
            <a:r>
              <a:rPr lang="en-US" sz="1200" b="0" i="0" kern="1200" dirty="0" smtClean="0">
                <a:solidFill>
                  <a:schemeClr val="tx1"/>
                </a:solidFill>
                <a:effectLst/>
                <a:latin typeface="+mn-lt"/>
                <a:ea typeface="+mn-ea"/>
                <a:cs typeface="+mn-cs"/>
                <a:sym typeface="Wingdings"/>
              </a:rPr>
              <a:t> </a:t>
            </a:r>
            <a:r>
              <a:rPr lang="en-US" sz="1200" b="0" i="0" kern="1200" dirty="0" smtClean="0">
                <a:solidFill>
                  <a:schemeClr val="tx1"/>
                </a:solidFill>
                <a:effectLst/>
                <a:latin typeface="+mn-lt"/>
                <a:ea typeface="+mn-ea"/>
                <a:cs typeface="+mn-cs"/>
              </a:rPr>
              <a:t>a former resident of Palmer who had moved away years ago, eventually ending up in Cartersville, Va., on the outskirts of Richmond. </a:t>
            </a:r>
          </a:p>
          <a:p>
            <a:pPr marL="171450" indent="-171450">
              <a:buFont typeface="Arial" charset="0"/>
              <a:buChar char="•"/>
            </a:pPr>
            <a:r>
              <a:rPr lang="en-US" sz="1200" b="0" i="0" kern="1200" dirty="0" smtClean="0">
                <a:solidFill>
                  <a:schemeClr val="tx1"/>
                </a:solidFill>
                <a:effectLst/>
                <a:latin typeface="+mn-lt"/>
                <a:ea typeface="+mn-ea"/>
                <a:cs typeface="+mn-cs"/>
              </a:rPr>
              <a:t>Francis Wilkinson, a Virginia slave trader. </a:t>
            </a: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40</a:t>
            </a:fld>
            <a:endParaRPr lang="en-US"/>
          </a:p>
        </p:txBody>
      </p:sp>
    </p:spTree>
    <p:extLst>
      <p:ext uri="{BB962C8B-B14F-4D97-AF65-F5344CB8AC3E}">
        <p14:creationId xmlns:p14="http://schemas.microsoft.com/office/powerpoint/2010/main" val="407807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41</a:t>
            </a:fld>
            <a:endParaRPr lang="en-US"/>
          </a:p>
        </p:txBody>
      </p:sp>
    </p:spTree>
    <p:extLst>
      <p:ext uri="{BB962C8B-B14F-4D97-AF65-F5344CB8AC3E}">
        <p14:creationId xmlns:p14="http://schemas.microsoft.com/office/powerpoint/2010/main" val="1436051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42</a:t>
            </a:fld>
            <a:endParaRPr lang="en-US"/>
          </a:p>
        </p:txBody>
      </p:sp>
    </p:spTree>
    <p:extLst>
      <p:ext uri="{BB962C8B-B14F-4D97-AF65-F5344CB8AC3E}">
        <p14:creationId xmlns:p14="http://schemas.microsoft.com/office/powerpoint/2010/main" val="2024633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43</a:t>
            </a:fld>
            <a:endParaRPr lang="en-US"/>
          </a:p>
        </p:txBody>
      </p:sp>
    </p:spTree>
    <p:extLst>
      <p:ext uri="{BB962C8B-B14F-4D97-AF65-F5344CB8AC3E}">
        <p14:creationId xmlns:p14="http://schemas.microsoft.com/office/powerpoint/2010/main" val="1374318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i="0" kern="1200" dirty="0" smtClean="0">
                <a:solidFill>
                  <a:schemeClr val="tx1"/>
                </a:solidFill>
                <a:effectLst/>
                <a:latin typeface="+mn-lt"/>
                <a:ea typeface="+mn-ea"/>
                <a:cs typeface="+mn-cs"/>
              </a:rPr>
              <a:t>Elias Turner of Palmer.</a:t>
            </a:r>
            <a:r>
              <a:rPr lang="en-US" sz="1200" b="0"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pPr marL="171450" indent="-171450">
              <a:buFont typeface="Arial" charset="0"/>
              <a:buChar char="•"/>
            </a:pPr>
            <a:r>
              <a:rPr lang="en-US" sz="1200" b="0" i="0" kern="1200" dirty="0" smtClean="0">
                <a:solidFill>
                  <a:schemeClr val="tx1"/>
                </a:solidFill>
                <a:effectLst/>
                <a:latin typeface="+mn-lt"/>
                <a:ea typeface="+mn-ea"/>
                <a:cs typeface="+mn-cs"/>
              </a:rPr>
              <a:t>Shearer </a:t>
            </a:r>
            <a:r>
              <a:rPr lang="en-US" sz="1200" b="0" i="0" kern="1200" dirty="0" smtClean="0">
                <a:solidFill>
                  <a:schemeClr val="tx1"/>
                </a:solidFill>
                <a:effectLst/>
                <a:latin typeface="+mn-lt"/>
                <a:ea typeface="+mn-ea"/>
                <a:cs typeface="+mn-cs"/>
                <a:sym typeface="Wingdings"/>
              </a:rPr>
              <a:t> </a:t>
            </a:r>
            <a:r>
              <a:rPr lang="en-US" sz="1200" b="0" i="0" kern="1200" dirty="0" smtClean="0">
                <a:solidFill>
                  <a:schemeClr val="tx1"/>
                </a:solidFill>
                <a:effectLst/>
                <a:latin typeface="+mn-lt"/>
                <a:ea typeface="+mn-ea"/>
                <a:cs typeface="+mn-cs"/>
              </a:rPr>
              <a:t>a former resident of Palmer who had moved away years ago, eventually ending up in Cartersville, Va., on the outskirts of Richmond. </a:t>
            </a:r>
          </a:p>
          <a:p>
            <a:pPr marL="171450" indent="-171450">
              <a:buFont typeface="Arial" charset="0"/>
              <a:buChar char="•"/>
            </a:pPr>
            <a:r>
              <a:rPr lang="en-US" sz="1200" b="0" i="0" kern="1200" dirty="0" smtClean="0">
                <a:solidFill>
                  <a:schemeClr val="tx1"/>
                </a:solidFill>
                <a:effectLst/>
                <a:latin typeface="+mn-lt"/>
                <a:ea typeface="+mn-ea"/>
                <a:cs typeface="+mn-cs"/>
              </a:rPr>
              <a:t>Francis Wilkinson, a Virginia slave trader. </a:t>
            </a: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45</a:t>
            </a:fld>
            <a:endParaRPr lang="en-US"/>
          </a:p>
        </p:txBody>
      </p:sp>
    </p:spTree>
    <p:extLst>
      <p:ext uri="{BB962C8B-B14F-4D97-AF65-F5344CB8AC3E}">
        <p14:creationId xmlns:p14="http://schemas.microsoft.com/office/powerpoint/2010/main" val="751960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46</a:t>
            </a:fld>
            <a:endParaRPr lang="en-US"/>
          </a:p>
        </p:txBody>
      </p:sp>
    </p:spTree>
    <p:extLst>
      <p:ext uri="{BB962C8B-B14F-4D97-AF65-F5344CB8AC3E}">
        <p14:creationId xmlns:p14="http://schemas.microsoft.com/office/powerpoint/2010/main" val="1354633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b="0" i="0" kern="1200" dirty="0" smtClean="0">
                <a:solidFill>
                  <a:schemeClr val="tx1"/>
                </a:solidFill>
                <a:effectLst/>
                <a:latin typeface="+mn-lt"/>
                <a:ea typeface="+mn-ea"/>
                <a:cs typeface="+mn-cs"/>
              </a:rPr>
              <a:t>Received by…William Still, James Miller </a:t>
            </a:r>
            <a:r>
              <a:rPr lang="en-US" sz="1200" b="0" i="0" kern="1200" dirty="0" err="1" smtClean="0">
                <a:solidFill>
                  <a:schemeClr val="tx1"/>
                </a:solidFill>
                <a:effectLst/>
                <a:latin typeface="+mn-lt"/>
                <a:ea typeface="+mn-ea"/>
                <a:cs typeface="+mn-cs"/>
              </a:rPr>
              <a:t>McKim</a:t>
            </a:r>
            <a:r>
              <a:rPr lang="en-US" sz="1200" b="0" i="0" kern="1200" dirty="0" smtClean="0">
                <a:solidFill>
                  <a:schemeClr val="tx1"/>
                </a:solidFill>
                <a:effectLst/>
                <a:latin typeface="+mn-lt"/>
                <a:ea typeface="+mn-ea"/>
                <a:cs typeface="+mn-cs"/>
              </a:rPr>
              <a:t>, Professor C.D. Cleveland, and Lewis Thompson.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Upon the box being opened, Brown said, “How do you do, Gentlemen?” then recited a psalm: “I waited patiently on the Lord and He heard my prayer.” He then began to sing the psalm to the delight of the four men present, and was christened Henry “Box” Brown.</a:t>
            </a: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48</a:t>
            </a:fld>
            <a:endParaRPr lang="en-US"/>
          </a:p>
        </p:txBody>
      </p:sp>
    </p:spTree>
    <p:extLst>
      <p:ext uri="{BB962C8B-B14F-4D97-AF65-F5344CB8AC3E}">
        <p14:creationId xmlns:p14="http://schemas.microsoft.com/office/powerpoint/2010/main" val="919377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49</a:t>
            </a:fld>
            <a:endParaRPr lang="en-US"/>
          </a:p>
        </p:txBody>
      </p:sp>
    </p:spTree>
    <p:extLst>
      <p:ext uri="{BB962C8B-B14F-4D97-AF65-F5344CB8AC3E}">
        <p14:creationId xmlns:p14="http://schemas.microsoft.com/office/powerpoint/2010/main" val="1218907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50</a:t>
            </a:fld>
            <a:endParaRPr lang="en-US"/>
          </a:p>
        </p:txBody>
      </p:sp>
    </p:spTree>
    <p:extLst>
      <p:ext uri="{BB962C8B-B14F-4D97-AF65-F5344CB8AC3E}">
        <p14:creationId xmlns:p14="http://schemas.microsoft.com/office/powerpoint/2010/main" val="70737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51</a:t>
            </a:fld>
            <a:endParaRPr lang="en-US"/>
          </a:p>
        </p:txBody>
      </p:sp>
    </p:spTree>
    <p:extLst>
      <p:ext uri="{BB962C8B-B14F-4D97-AF65-F5344CB8AC3E}">
        <p14:creationId xmlns:p14="http://schemas.microsoft.com/office/powerpoint/2010/main" val="105491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5</a:t>
            </a:fld>
            <a:endParaRPr lang="en-US"/>
          </a:p>
        </p:txBody>
      </p:sp>
    </p:spTree>
    <p:extLst>
      <p:ext uri="{BB962C8B-B14F-4D97-AF65-F5344CB8AC3E}">
        <p14:creationId xmlns:p14="http://schemas.microsoft.com/office/powerpoint/2010/main" val="881756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52</a:t>
            </a:fld>
            <a:endParaRPr lang="en-US"/>
          </a:p>
        </p:txBody>
      </p:sp>
    </p:spTree>
    <p:extLst>
      <p:ext uri="{BB962C8B-B14F-4D97-AF65-F5344CB8AC3E}">
        <p14:creationId xmlns:p14="http://schemas.microsoft.com/office/powerpoint/2010/main" val="1320806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53</a:t>
            </a:fld>
            <a:endParaRPr lang="en-US"/>
          </a:p>
        </p:txBody>
      </p:sp>
    </p:spTree>
    <p:extLst>
      <p:ext uri="{BB962C8B-B14F-4D97-AF65-F5344CB8AC3E}">
        <p14:creationId xmlns:p14="http://schemas.microsoft.com/office/powerpoint/2010/main" val="1054940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58</a:t>
            </a:fld>
            <a:endParaRPr lang="en-US"/>
          </a:p>
        </p:txBody>
      </p:sp>
    </p:spTree>
    <p:extLst>
      <p:ext uri="{BB962C8B-B14F-4D97-AF65-F5344CB8AC3E}">
        <p14:creationId xmlns:p14="http://schemas.microsoft.com/office/powerpoint/2010/main" val="368702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59</a:t>
            </a:fld>
            <a:endParaRPr lang="en-US"/>
          </a:p>
        </p:txBody>
      </p:sp>
    </p:spTree>
    <p:extLst>
      <p:ext uri="{BB962C8B-B14F-4D97-AF65-F5344CB8AC3E}">
        <p14:creationId xmlns:p14="http://schemas.microsoft.com/office/powerpoint/2010/main" val="670575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60</a:t>
            </a:fld>
            <a:endParaRPr lang="en-US"/>
          </a:p>
        </p:txBody>
      </p:sp>
    </p:spTree>
    <p:extLst>
      <p:ext uri="{BB962C8B-B14F-4D97-AF65-F5344CB8AC3E}">
        <p14:creationId xmlns:p14="http://schemas.microsoft.com/office/powerpoint/2010/main" val="406165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65</a:t>
            </a:fld>
            <a:endParaRPr lang="en-US"/>
          </a:p>
        </p:txBody>
      </p:sp>
    </p:spTree>
    <p:extLst>
      <p:ext uri="{BB962C8B-B14F-4D97-AF65-F5344CB8AC3E}">
        <p14:creationId xmlns:p14="http://schemas.microsoft.com/office/powerpoint/2010/main" val="1426222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66</a:t>
            </a:fld>
            <a:endParaRPr lang="en-US"/>
          </a:p>
        </p:txBody>
      </p:sp>
    </p:spTree>
    <p:extLst>
      <p:ext uri="{BB962C8B-B14F-4D97-AF65-F5344CB8AC3E}">
        <p14:creationId xmlns:p14="http://schemas.microsoft.com/office/powerpoint/2010/main" val="1468034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67</a:t>
            </a:fld>
            <a:endParaRPr lang="en-US"/>
          </a:p>
        </p:txBody>
      </p:sp>
    </p:spTree>
    <p:extLst>
      <p:ext uri="{BB962C8B-B14F-4D97-AF65-F5344CB8AC3E}">
        <p14:creationId xmlns:p14="http://schemas.microsoft.com/office/powerpoint/2010/main" val="1048101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68</a:t>
            </a:fld>
            <a:endParaRPr lang="en-US"/>
          </a:p>
        </p:txBody>
      </p:sp>
    </p:spTree>
    <p:extLst>
      <p:ext uri="{BB962C8B-B14F-4D97-AF65-F5344CB8AC3E}">
        <p14:creationId xmlns:p14="http://schemas.microsoft.com/office/powerpoint/2010/main" val="288212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69</a:t>
            </a:fld>
            <a:endParaRPr lang="en-US"/>
          </a:p>
        </p:txBody>
      </p:sp>
    </p:spTree>
    <p:extLst>
      <p:ext uri="{BB962C8B-B14F-4D97-AF65-F5344CB8AC3E}">
        <p14:creationId xmlns:p14="http://schemas.microsoft.com/office/powerpoint/2010/main" val="62320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smtClean="0"/>
          </a:p>
          <a:p>
            <a:pPr marL="171450" indent="-171450">
              <a:buFont typeface="Arial" charset="0"/>
              <a:buChar char="•"/>
            </a:pPr>
            <a:endParaRPr lang="en-US"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6</a:t>
            </a:fld>
            <a:endParaRPr lang="en-US"/>
          </a:p>
        </p:txBody>
      </p:sp>
    </p:spTree>
    <p:extLst>
      <p:ext uri="{BB962C8B-B14F-4D97-AF65-F5344CB8AC3E}">
        <p14:creationId xmlns:p14="http://schemas.microsoft.com/office/powerpoint/2010/main" val="1397630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7</a:t>
            </a:fld>
            <a:endParaRPr lang="en-US"/>
          </a:p>
        </p:txBody>
      </p:sp>
    </p:spTree>
    <p:extLst>
      <p:ext uri="{BB962C8B-B14F-4D97-AF65-F5344CB8AC3E}">
        <p14:creationId xmlns:p14="http://schemas.microsoft.com/office/powerpoint/2010/main" val="1380611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9</a:t>
            </a:fld>
            <a:endParaRPr lang="en-US"/>
          </a:p>
        </p:txBody>
      </p:sp>
    </p:spTree>
    <p:extLst>
      <p:ext uri="{BB962C8B-B14F-4D97-AF65-F5344CB8AC3E}">
        <p14:creationId xmlns:p14="http://schemas.microsoft.com/office/powerpoint/2010/main" val="1730246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10</a:t>
            </a:fld>
            <a:endParaRPr lang="en-US"/>
          </a:p>
        </p:txBody>
      </p:sp>
    </p:spTree>
    <p:extLst>
      <p:ext uri="{BB962C8B-B14F-4D97-AF65-F5344CB8AC3E}">
        <p14:creationId xmlns:p14="http://schemas.microsoft.com/office/powerpoint/2010/main" val="1644970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14</a:t>
            </a:fld>
            <a:endParaRPr lang="en-US"/>
          </a:p>
        </p:txBody>
      </p:sp>
    </p:spTree>
    <p:extLst>
      <p:ext uri="{BB962C8B-B14F-4D97-AF65-F5344CB8AC3E}">
        <p14:creationId xmlns:p14="http://schemas.microsoft.com/office/powerpoint/2010/main" val="1942837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E39B1CA0-2019-5142-A04F-8C2A07AA5DBC}" type="slidenum">
              <a:rPr lang="en-US" smtClean="0"/>
              <a:t>15</a:t>
            </a:fld>
            <a:endParaRPr lang="en-US"/>
          </a:p>
        </p:txBody>
      </p:sp>
    </p:spTree>
    <p:extLst>
      <p:ext uri="{BB962C8B-B14F-4D97-AF65-F5344CB8AC3E}">
        <p14:creationId xmlns:p14="http://schemas.microsoft.com/office/powerpoint/2010/main" val="779782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1A4320-A917-5A48-8350-F8D8F823917B}"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E487C-9602-4243-8618-DE14AF13B961}" type="slidenum">
              <a:rPr lang="en-US" smtClean="0"/>
              <a:t>‹#›</a:t>
            </a:fld>
            <a:endParaRPr lang="en-US"/>
          </a:p>
        </p:txBody>
      </p:sp>
    </p:spTree>
    <p:extLst>
      <p:ext uri="{BB962C8B-B14F-4D97-AF65-F5344CB8AC3E}">
        <p14:creationId xmlns:p14="http://schemas.microsoft.com/office/powerpoint/2010/main" val="210206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A4320-A917-5A48-8350-F8D8F823917B}"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E487C-9602-4243-8618-DE14AF13B961}" type="slidenum">
              <a:rPr lang="en-US" smtClean="0"/>
              <a:t>‹#›</a:t>
            </a:fld>
            <a:endParaRPr lang="en-US"/>
          </a:p>
        </p:txBody>
      </p:sp>
    </p:spTree>
    <p:extLst>
      <p:ext uri="{BB962C8B-B14F-4D97-AF65-F5344CB8AC3E}">
        <p14:creationId xmlns:p14="http://schemas.microsoft.com/office/powerpoint/2010/main" val="1019735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A4320-A917-5A48-8350-F8D8F823917B}"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E487C-9602-4243-8618-DE14AF13B961}" type="slidenum">
              <a:rPr lang="en-US" smtClean="0"/>
              <a:t>‹#›</a:t>
            </a:fld>
            <a:endParaRPr lang="en-US"/>
          </a:p>
        </p:txBody>
      </p:sp>
    </p:spTree>
    <p:extLst>
      <p:ext uri="{BB962C8B-B14F-4D97-AF65-F5344CB8AC3E}">
        <p14:creationId xmlns:p14="http://schemas.microsoft.com/office/powerpoint/2010/main" val="177222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A4320-A917-5A48-8350-F8D8F823917B}"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E487C-9602-4243-8618-DE14AF13B961}" type="slidenum">
              <a:rPr lang="en-US" smtClean="0"/>
              <a:t>‹#›</a:t>
            </a:fld>
            <a:endParaRPr lang="en-US"/>
          </a:p>
        </p:txBody>
      </p:sp>
    </p:spTree>
    <p:extLst>
      <p:ext uri="{BB962C8B-B14F-4D97-AF65-F5344CB8AC3E}">
        <p14:creationId xmlns:p14="http://schemas.microsoft.com/office/powerpoint/2010/main" val="2000281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1A4320-A917-5A48-8350-F8D8F823917B}"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DE487C-9602-4243-8618-DE14AF13B961}" type="slidenum">
              <a:rPr lang="en-US" smtClean="0"/>
              <a:t>‹#›</a:t>
            </a:fld>
            <a:endParaRPr lang="en-US"/>
          </a:p>
        </p:txBody>
      </p:sp>
    </p:spTree>
    <p:extLst>
      <p:ext uri="{BB962C8B-B14F-4D97-AF65-F5344CB8AC3E}">
        <p14:creationId xmlns:p14="http://schemas.microsoft.com/office/powerpoint/2010/main" val="2018009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1A4320-A917-5A48-8350-F8D8F823917B}"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DE487C-9602-4243-8618-DE14AF13B961}" type="slidenum">
              <a:rPr lang="en-US" smtClean="0"/>
              <a:t>‹#›</a:t>
            </a:fld>
            <a:endParaRPr lang="en-US"/>
          </a:p>
        </p:txBody>
      </p:sp>
    </p:spTree>
    <p:extLst>
      <p:ext uri="{BB962C8B-B14F-4D97-AF65-F5344CB8AC3E}">
        <p14:creationId xmlns:p14="http://schemas.microsoft.com/office/powerpoint/2010/main" val="146858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1A4320-A917-5A48-8350-F8D8F823917B}" type="datetimeFigureOut">
              <a:rPr lang="en-US" smtClean="0"/>
              <a:t>4/24/2018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DE487C-9602-4243-8618-DE14AF13B961}" type="slidenum">
              <a:rPr lang="en-US" smtClean="0"/>
              <a:t>‹#›</a:t>
            </a:fld>
            <a:endParaRPr lang="en-US"/>
          </a:p>
        </p:txBody>
      </p:sp>
    </p:spTree>
    <p:extLst>
      <p:ext uri="{BB962C8B-B14F-4D97-AF65-F5344CB8AC3E}">
        <p14:creationId xmlns:p14="http://schemas.microsoft.com/office/powerpoint/2010/main" val="1403916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1A4320-A917-5A48-8350-F8D8F823917B}" type="datetimeFigureOut">
              <a:rPr lang="en-US" smtClean="0"/>
              <a:t>4/24/2018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DE487C-9602-4243-8618-DE14AF13B961}" type="slidenum">
              <a:rPr lang="en-US" smtClean="0"/>
              <a:t>‹#›</a:t>
            </a:fld>
            <a:endParaRPr lang="en-US"/>
          </a:p>
        </p:txBody>
      </p:sp>
    </p:spTree>
    <p:extLst>
      <p:ext uri="{BB962C8B-B14F-4D97-AF65-F5344CB8AC3E}">
        <p14:creationId xmlns:p14="http://schemas.microsoft.com/office/powerpoint/2010/main" val="122933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1A4320-A917-5A48-8350-F8D8F823917B}" type="datetimeFigureOut">
              <a:rPr lang="en-US" smtClean="0"/>
              <a:t>4/24/2018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DE487C-9602-4243-8618-DE14AF13B961}" type="slidenum">
              <a:rPr lang="en-US" smtClean="0"/>
              <a:t>‹#›</a:t>
            </a:fld>
            <a:endParaRPr lang="en-US"/>
          </a:p>
        </p:txBody>
      </p:sp>
    </p:spTree>
    <p:extLst>
      <p:ext uri="{BB962C8B-B14F-4D97-AF65-F5344CB8AC3E}">
        <p14:creationId xmlns:p14="http://schemas.microsoft.com/office/powerpoint/2010/main" val="447025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1A4320-A917-5A48-8350-F8D8F823917B}"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DE487C-9602-4243-8618-DE14AF13B961}" type="slidenum">
              <a:rPr lang="en-US" smtClean="0"/>
              <a:t>‹#›</a:t>
            </a:fld>
            <a:endParaRPr lang="en-US"/>
          </a:p>
        </p:txBody>
      </p:sp>
    </p:spTree>
    <p:extLst>
      <p:ext uri="{BB962C8B-B14F-4D97-AF65-F5344CB8AC3E}">
        <p14:creationId xmlns:p14="http://schemas.microsoft.com/office/powerpoint/2010/main" val="1254587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1A4320-A917-5A48-8350-F8D8F823917B}"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DE487C-9602-4243-8618-DE14AF13B961}" type="slidenum">
              <a:rPr lang="en-US" smtClean="0"/>
              <a:t>‹#›</a:t>
            </a:fld>
            <a:endParaRPr lang="en-US"/>
          </a:p>
        </p:txBody>
      </p:sp>
    </p:spTree>
    <p:extLst>
      <p:ext uri="{BB962C8B-B14F-4D97-AF65-F5344CB8AC3E}">
        <p14:creationId xmlns:p14="http://schemas.microsoft.com/office/powerpoint/2010/main" val="186491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D9C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1A4320-A917-5A48-8350-F8D8F823917B}" type="datetimeFigureOut">
              <a:rPr lang="en-US" smtClean="0"/>
              <a:t>4/24/2018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DE487C-9602-4243-8618-DE14AF13B961}" type="slidenum">
              <a:rPr lang="en-US" smtClean="0"/>
              <a:t>‹#›</a:t>
            </a:fld>
            <a:endParaRPr lang="en-US"/>
          </a:p>
        </p:txBody>
      </p:sp>
    </p:spTree>
    <p:extLst>
      <p:ext uri="{BB962C8B-B14F-4D97-AF65-F5344CB8AC3E}">
        <p14:creationId xmlns:p14="http://schemas.microsoft.com/office/powerpoint/2010/main" val="76533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00" y="0"/>
            <a:ext cx="7685192" cy="6858000"/>
          </a:xfrm>
          <a:prstGeom prst="rect">
            <a:avLst/>
          </a:prstGeom>
          <a:effectLst>
            <a:softEdge rad="1270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900" y="0"/>
            <a:ext cx="7685192" cy="6858000"/>
          </a:xfrm>
          <a:prstGeom prst="rect">
            <a:avLst/>
          </a:prstGeom>
        </p:spPr>
      </p:pic>
      <p:sp>
        <p:nvSpPr>
          <p:cNvPr id="5" name="TextBox 4"/>
          <p:cNvSpPr txBox="1"/>
          <p:nvPr/>
        </p:nvSpPr>
        <p:spPr>
          <a:xfrm>
            <a:off x="194467" y="538958"/>
            <a:ext cx="11792075" cy="830997"/>
          </a:xfrm>
          <a:prstGeom prst="rect">
            <a:avLst/>
          </a:prstGeom>
          <a:solidFill>
            <a:srgbClr val="E6D9C6"/>
          </a:solidFill>
          <a:ln>
            <a:solidFill>
              <a:schemeClr val="tx1"/>
            </a:solidFill>
          </a:ln>
          <a:effectLst/>
          <a:scene3d>
            <a:camera prst="orthographicFront"/>
            <a:lightRig rig="threePt" dir="t"/>
          </a:scene3d>
          <a:sp3d>
            <a:bevelT/>
          </a:sp3d>
        </p:spPr>
        <p:txBody>
          <a:bodyPr wrap="none" rtlCol="0">
            <a:spAutoFit/>
          </a:bodyPr>
          <a:lstStyle/>
          <a:p>
            <a:pPr algn="ctr"/>
            <a:r>
              <a:rPr lang="en-US" sz="4800" b="1" dirty="0" smtClean="0">
                <a:solidFill>
                  <a:schemeClr val="bg2">
                    <a:lumMod val="25000"/>
                  </a:schemeClr>
                </a:solidFill>
                <a:effectLst/>
                <a:latin typeface="American Typewriter" charset="0"/>
                <a:ea typeface="American Typewriter" charset="0"/>
                <a:cs typeface="American Typewriter" charset="0"/>
              </a:rPr>
              <a:t>The Hidden History of Abolition Acre</a:t>
            </a:r>
          </a:p>
        </p:txBody>
      </p:sp>
      <p:sp>
        <p:nvSpPr>
          <p:cNvPr id="6" name="Rectangle 5"/>
          <p:cNvSpPr/>
          <p:nvPr/>
        </p:nvSpPr>
        <p:spPr>
          <a:xfrm>
            <a:off x="2850543" y="3684833"/>
            <a:ext cx="6479915" cy="2400657"/>
          </a:xfrm>
          <a:prstGeom prst="rect">
            <a:avLst/>
          </a:prstGeom>
          <a:solidFill>
            <a:srgbClr val="E6D9C6"/>
          </a:solidFill>
          <a:ln>
            <a:solidFill>
              <a:schemeClr val="tx1"/>
            </a:solidFill>
          </a:ln>
          <a:effectLst/>
          <a:scene3d>
            <a:camera prst="orthographicFront"/>
            <a:lightRig rig="threePt" dir="t"/>
          </a:scene3d>
          <a:sp3d>
            <a:bevelT/>
          </a:sp3d>
        </p:spPr>
        <p:txBody>
          <a:bodyPr wrap="none">
            <a:spAutoFit/>
          </a:bodyPr>
          <a:lstStyle/>
          <a:p>
            <a:pPr algn="ctr">
              <a:lnSpc>
                <a:spcPct val="150000"/>
              </a:lnSpc>
            </a:pPr>
            <a:r>
              <a:rPr lang="en-US" sz="2000" dirty="0" smtClean="0">
                <a:solidFill>
                  <a:schemeClr val="bg2">
                    <a:lumMod val="25000"/>
                  </a:schemeClr>
                </a:solidFill>
                <a:effectLst/>
                <a:latin typeface="American Typewriter" charset="0"/>
                <a:ea typeface="American Typewriter" charset="0"/>
                <a:cs typeface="American Typewriter" charset="0"/>
              </a:rPr>
              <a:t>Aeffia Feuerstein</a:t>
            </a:r>
          </a:p>
          <a:p>
            <a:pPr algn="ctr">
              <a:lnSpc>
                <a:spcPct val="150000"/>
              </a:lnSpc>
            </a:pPr>
            <a:r>
              <a:rPr lang="en-US" sz="2000" dirty="0" smtClean="0">
                <a:solidFill>
                  <a:schemeClr val="bg2">
                    <a:lumMod val="25000"/>
                  </a:schemeClr>
                </a:solidFill>
                <a:effectLst/>
                <a:latin typeface="American Typewriter" charset="0"/>
                <a:ea typeface="American Typewriter" charset="0"/>
                <a:cs typeface="American Typewriter" charset="0"/>
              </a:rPr>
              <a:t>Professor Aylmer </a:t>
            </a:r>
          </a:p>
          <a:p>
            <a:pPr algn="ctr">
              <a:lnSpc>
                <a:spcPct val="150000"/>
              </a:lnSpc>
            </a:pPr>
            <a:r>
              <a:rPr lang="en-US" sz="2000" dirty="0" smtClean="0">
                <a:solidFill>
                  <a:schemeClr val="bg2">
                    <a:lumMod val="25000"/>
                  </a:schemeClr>
                </a:solidFill>
                <a:effectLst/>
                <a:latin typeface="American Typewriter" charset="0"/>
                <a:ea typeface="American Typewriter" charset="0"/>
                <a:cs typeface="American Typewriter" charset="0"/>
              </a:rPr>
              <a:t>World History I</a:t>
            </a:r>
          </a:p>
          <a:p>
            <a:pPr algn="ctr">
              <a:lnSpc>
                <a:spcPct val="150000"/>
              </a:lnSpc>
            </a:pPr>
            <a:r>
              <a:rPr lang="en-US" sz="2000" dirty="0" smtClean="0">
                <a:solidFill>
                  <a:schemeClr val="bg2">
                    <a:lumMod val="25000"/>
                  </a:schemeClr>
                </a:solidFill>
                <a:effectLst/>
                <a:latin typeface="American Typewriter" charset="0"/>
                <a:ea typeface="American Typewriter" charset="0"/>
                <a:cs typeface="American Typewriter" charset="0"/>
              </a:rPr>
              <a:t>  UMass Amherst Undergraduate Research Conference</a:t>
            </a:r>
          </a:p>
          <a:p>
            <a:pPr algn="ctr">
              <a:lnSpc>
                <a:spcPct val="150000"/>
              </a:lnSpc>
            </a:pPr>
            <a:r>
              <a:rPr lang="en-US" sz="2000" dirty="0" smtClean="0">
                <a:solidFill>
                  <a:schemeClr val="bg2">
                    <a:lumMod val="25000"/>
                  </a:schemeClr>
                </a:solidFill>
                <a:latin typeface="American Typewriter" charset="0"/>
                <a:ea typeface="American Typewriter" charset="0"/>
                <a:cs typeface="American Typewriter" charset="0"/>
              </a:rPr>
              <a:t>April 27</a:t>
            </a:r>
            <a:r>
              <a:rPr lang="en-US" sz="2000" baseline="30000" dirty="0" smtClean="0">
                <a:solidFill>
                  <a:schemeClr val="bg2">
                    <a:lumMod val="25000"/>
                  </a:schemeClr>
                </a:solidFill>
                <a:effectLst/>
                <a:latin typeface="American Typewriter" charset="0"/>
                <a:ea typeface="American Typewriter" charset="0"/>
                <a:cs typeface="American Typewriter" charset="0"/>
              </a:rPr>
              <a:t>th</a:t>
            </a:r>
            <a:r>
              <a:rPr lang="en-US" sz="2000" dirty="0" smtClean="0">
                <a:solidFill>
                  <a:schemeClr val="bg2">
                    <a:lumMod val="25000"/>
                  </a:schemeClr>
                </a:solidFill>
                <a:effectLst/>
                <a:latin typeface="American Typewriter" charset="0"/>
                <a:ea typeface="American Typewriter" charset="0"/>
                <a:cs typeface="American Typewriter" charset="0"/>
              </a:rPr>
              <a:t>, 2018 </a:t>
            </a:r>
          </a:p>
        </p:txBody>
      </p:sp>
    </p:spTree>
    <p:extLst>
      <p:ext uri="{BB962C8B-B14F-4D97-AF65-F5344CB8AC3E}">
        <p14:creationId xmlns:p14="http://schemas.microsoft.com/office/powerpoint/2010/main" val="65688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784353" y="2467582"/>
            <a:ext cx="10469396" cy="3791090"/>
            <a:chOff x="874500" y="2138275"/>
            <a:chExt cx="10469396" cy="379109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86381" y="2463525"/>
              <a:ext cx="2957515" cy="3465840"/>
            </a:xfrm>
            <a:prstGeom prst="rect">
              <a:avLst/>
            </a:prstGeom>
            <a:effectLst>
              <a:outerShdw blurRad="76200" dir="18900000" sy="23000" kx="-1200000" algn="bl" rotWithShape="0">
                <a:prstClr val="black">
                  <a:alpha val="20000"/>
                </a:prstClr>
              </a:outerShdw>
            </a:effectLst>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b="17121"/>
            <a:stretch/>
          </p:blipFill>
          <p:spPr>
            <a:xfrm>
              <a:off x="3935565" y="2287438"/>
              <a:ext cx="4394310" cy="3641927"/>
            </a:xfrm>
            <a:prstGeom prst="rect">
              <a:avLst/>
            </a:prstGeom>
            <a:effectLst>
              <a:outerShdw blurRad="76200" dir="18900000" sy="23000" kx="-1200000" algn="bl" rotWithShape="0">
                <a:prstClr val="black">
                  <a:alpha val="20000"/>
                </a:prstClr>
              </a:outerShdw>
              <a:softEdge rad="12700"/>
            </a:effectLst>
          </p:spPr>
        </p:pic>
        <p:pic>
          <p:nvPicPr>
            <p:cNvPr id="17" name="Picture 16"/>
            <p:cNvPicPr>
              <a:picLocks noChangeAspect="1"/>
            </p:cNvPicPr>
            <p:nvPr/>
          </p:nvPicPr>
          <p:blipFill rotWithShape="1">
            <a:blip r:embed="rId5">
              <a:duotone>
                <a:prstClr val="black"/>
                <a:schemeClr val="tx1">
                  <a:tint val="45000"/>
                  <a:satMod val="400000"/>
                </a:schemeClr>
              </a:duotone>
              <a:extLst>
                <a:ext uri="{28A0092B-C50C-407E-A947-70E740481C1C}">
                  <a14:useLocalDpi xmlns:a14="http://schemas.microsoft.com/office/drawing/2010/main" val="0"/>
                </a:ext>
              </a:extLst>
            </a:blip>
            <a:srcRect l="12764" r="14503" b="15517"/>
            <a:stretch/>
          </p:blipFill>
          <p:spPr>
            <a:xfrm flipH="1">
              <a:off x="874500" y="2138275"/>
              <a:ext cx="3263797" cy="3791090"/>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prst="convex"/>
            </a:sp3d>
          </p:spPr>
        </p:pic>
      </p:grpSp>
      <p:grpSp>
        <p:nvGrpSpPr>
          <p:cNvPr id="21" name="Group 20"/>
          <p:cNvGrpSpPr/>
          <p:nvPr/>
        </p:nvGrpSpPr>
        <p:grpSpPr>
          <a:xfrm>
            <a:off x="1649423" y="1870328"/>
            <a:ext cx="9239924" cy="832895"/>
            <a:chOff x="1918145" y="5920843"/>
            <a:chExt cx="9239924" cy="832895"/>
          </a:xfrm>
        </p:grpSpPr>
        <p:sp>
          <p:nvSpPr>
            <p:cNvPr id="19" name="TextBox 18"/>
            <p:cNvSpPr txBox="1"/>
            <p:nvPr/>
          </p:nvSpPr>
          <p:spPr>
            <a:xfrm>
              <a:off x="9339943" y="5983421"/>
              <a:ext cx="1818126" cy="769441"/>
            </a:xfrm>
            <a:prstGeom prst="rect">
              <a:avLst/>
            </a:prstGeom>
            <a:noFill/>
          </p:spPr>
          <p:txBody>
            <a:bodyPr wrap="none" rtlCol="0">
              <a:spAutoFit/>
            </a:bodyPr>
            <a:lstStyle/>
            <a:p>
              <a:r>
                <a:rPr lang="en-US" sz="4400" dirty="0" err="1" smtClean="0">
                  <a:latin typeface="American Typewriter" charset="0"/>
                  <a:ea typeface="American Typewriter" charset="0"/>
                  <a:cs typeface="American Typewriter" charset="0"/>
                </a:rPr>
                <a:t>Phebe</a:t>
              </a:r>
              <a:endParaRPr lang="en-US" sz="4400" dirty="0">
                <a:latin typeface="American Typewriter" charset="0"/>
                <a:ea typeface="American Typewriter" charset="0"/>
                <a:cs typeface="American Typewriter" charset="0"/>
              </a:endParaRPr>
            </a:p>
          </p:txBody>
        </p:sp>
        <p:sp>
          <p:nvSpPr>
            <p:cNvPr id="20" name="TextBox 19"/>
            <p:cNvSpPr txBox="1"/>
            <p:nvPr/>
          </p:nvSpPr>
          <p:spPr>
            <a:xfrm>
              <a:off x="5371727" y="5984297"/>
              <a:ext cx="1879041" cy="769441"/>
            </a:xfrm>
            <a:prstGeom prst="rect">
              <a:avLst/>
            </a:prstGeom>
            <a:noFill/>
          </p:spPr>
          <p:txBody>
            <a:bodyPr wrap="none" rtlCol="0">
              <a:spAutoFit/>
            </a:bodyPr>
            <a:lstStyle/>
            <a:p>
              <a:r>
                <a:rPr lang="en-US" sz="4400" dirty="0" err="1" smtClean="0">
                  <a:latin typeface="American Typewriter" charset="0"/>
                  <a:ea typeface="American Typewriter" charset="0"/>
                  <a:cs typeface="American Typewriter" charset="0"/>
                </a:rPr>
                <a:t>Phillis</a:t>
              </a:r>
              <a:endParaRPr lang="en-US" sz="4400" dirty="0">
                <a:latin typeface="American Typewriter" charset="0"/>
                <a:ea typeface="American Typewriter" charset="0"/>
                <a:cs typeface="American Typewriter" charset="0"/>
              </a:endParaRPr>
            </a:p>
          </p:txBody>
        </p:sp>
        <p:sp>
          <p:nvSpPr>
            <p:cNvPr id="26" name="TextBox 25"/>
            <p:cNvSpPr txBox="1"/>
            <p:nvPr/>
          </p:nvSpPr>
          <p:spPr>
            <a:xfrm>
              <a:off x="1918145" y="5920843"/>
              <a:ext cx="1664238" cy="769441"/>
            </a:xfrm>
            <a:prstGeom prst="rect">
              <a:avLst/>
            </a:prstGeom>
            <a:noFill/>
          </p:spPr>
          <p:txBody>
            <a:bodyPr wrap="none" rtlCol="0">
              <a:spAutoFit/>
            </a:bodyPr>
            <a:lstStyle/>
            <a:p>
              <a:r>
                <a:rPr lang="en-US" sz="4400" dirty="0" smtClean="0">
                  <a:latin typeface="American Typewriter" charset="0"/>
                  <a:ea typeface="American Typewriter" charset="0"/>
                  <a:cs typeface="American Typewriter" charset="0"/>
                </a:rPr>
                <a:t>Mark</a:t>
              </a:r>
              <a:endParaRPr lang="en-US" sz="4400" dirty="0">
                <a:latin typeface="American Typewriter" charset="0"/>
                <a:ea typeface="American Typewriter" charset="0"/>
                <a:cs typeface="American Typewriter" charset="0"/>
              </a:endParaRPr>
            </a:p>
          </p:txBody>
        </p:sp>
      </p:grpSp>
      <p:sp>
        <p:nvSpPr>
          <p:cNvPr id="2" name="Multiply 1"/>
          <p:cNvSpPr/>
          <p:nvPr/>
        </p:nvSpPr>
        <p:spPr>
          <a:xfrm>
            <a:off x="144044" y="1932906"/>
            <a:ext cx="4141688" cy="4710022"/>
          </a:xfrm>
          <a:prstGeom prst="mathMultiply">
            <a:avLst>
              <a:gd name="adj1" fmla="val 514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Multiply 15"/>
          <p:cNvSpPr/>
          <p:nvPr/>
        </p:nvSpPr>
        <p:spPr>
          <a:xfrm>
            <a:off x="4029302" y="1862370"/>
            <a:ext cx="4141688" cy="4710022"/>
          </a:xfrm>
          <a:prstGeom prst="mathMultiply">
            <a:avLst>
              <a:gd name="adj1" fmla="val 514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10330" t="85032" r="11690" b="3671"/>
          <a:stretch/>
        </p:blipFill>
        <p:spPr>
          <a:xfrm>
            <a:off x="144044" y="317067"/>
            <a:ext cx="11945057" cy="1132171"/>
          </a:xfrm>
          <a:prstGeom prst="rect">
            <a:avLst/>
          </a:prstGeom>
        </p:spPr>
      </p:pic>
    </p:spTree>
    <p:extLst>
      <p:ext uri="{BB962C8B-B14F-4D97-AF65-F5344CB8AC3E}">
        <p14:creationId xmlns:p14="http://schemas.microsoft.com/office/powerpoint/2010/main" val="205584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3938" b="59558"/>
          <a:stretch/>
        </p:blipFill>
        <p:spPr>
          <a:xfrm>
            <a:off x="321838" y="708285"/>
            <a:ext cx="11548324" cy="5441430"/>
          </a:xfrm>
          <a:prstGeom prst="rect">
            <a:avLst/>
          </a:prstGeom>
          <a:effectLst>
            <a:softEdge rad="317500"/>
          </a:effectLst>
        </p:spPr>
      </p:pic>
    </p:spTree>
    <p:extLst>
      <p:ext uri="{BB962C8B-B14F-4D97-AF65-F5344CB8AC3E}">
        <p14:creationId xmlns:p14="http://schemas.microsoft.com/office/powerpoint/2010/main" val="364426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6517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2063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652062" y="0"/>
            <a:ext cx="4887877" cy="769441"/>
          </a:xfrm>
          <a:prstGeom prst="rect">
            <a:avLst/>
          </a:prstGeom>
          <a:noFill/>
        </p:spPr>
        <p:txBody>
          <a:bodyPr wrap="none" rtlCol="0">
            <a:spAutoFit/>
          </a:bodyPr>
          <a:lstStyle/>
          <a:p>
            <a:r>
              <a:rPr lang="en-US" sz="4400" b="1" dirty="0" smtClean="0">
                <a:latin typeface="American Typewriter" charset="0"/>
                <a:ea typeface="American Typewriter" charset="0"/>
                <a:cs typeface="American Typewriter" charset="0"/>
              </a:rPr>
              <a:t>Phillis Wheatley</a:t>
            </a:r>
            <a:endParaRPr lang="en-US" sz="4400" b="1" dirty="0">
              <a:latin typeface="American Typewriter" charset="0"/>
              <a:ea typeface="American Typewriter" charset="0"/>
              <a:cs typeface="American Typewriter"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353" y="769441"/>
            <a:ext cx="3850257" cy="5775386"/>
          </a:xfrm>
          <a:prstGeom prst="rect">
            <a:avLst/>
          </a:prstGeom>
        </p:spPr>
      </p:pic>
      <p:sp>
        <p:nvSpPr>
          <p:cNvPr id="4" name="TextBox 3"/>
          <p:cNvSpPr txBox="1"/>
          <p:nvPr/>
        </p:nvSpPr>
        <p:spPr>
          <a:xfrm>
            <a:off x="6096000" y="1200762"/>
            <a:ext cx="473206" cy="954107"/>
          </a:xfrm>
          <a:prstGeom prst="rect">
            <a:avLst/>
          </a:prstGeom>
          <a:noFill/>
        </p:spPr>
        <p:txBody>
          <a:bodyPr wrap="none" rtlCol="0">
            <a:spAutoFit/>
          </a:bodyPr>
          <a:lstStyle/>
          <a:p>
            <a:pPr marL="285750" indent="-285750">
              <a:lnSpc>
                <a:spcPct val="200000"/>
              </a:lnSpc>
              <a:buFont typeface="Arial" charset="0"/>
              <a:buChar char="•"/>
            </a:pPr>
            <a:endParaRPr lang="en-US" sz="2800" dirty="0">
              <a:latin typeface="American Typewriter" charset="0"/>
              <a:ea typeface="American Typewriter" charset="0"/>
              <a:cs typeface="American Typewriter" charset="0"/>
            </a:endParaRPr>
          </a:p>
        </p:txBody>
      </p:sp>
      <p:sp>
        <p:nvSpPr>
          <p:cNvPr id="5" name="Rectangle 4"/>
          <p:cNvSpPr/>
          <p:nvPr/>
        </p:nvSpPr>
        <p:spPr>
          <a:xfrm>
            <a:off x="6096000" y="1200762"/>
            <a:ext cx="5725886" cy="3539430"/>
          </a:xfrm>
          <a:prstGeom prst="rect">
            <a:avLst/>
          </a:prstGeom>
        </p:spPr>
        <p:txBody>
          <a:bodyPr wrap="square">
            <a:spAutoFit/>
          </a:bodyPr>
          <a:lstStyle/>
          <a:p>
            <a:pPr marL="285750" indent="-285750">
              <a:lnSpc>
                <a:spcPct val="200000"/>
              </a:lnSpc>
              <a:buFont typeface="Arial" charset="0"/>
              <a:buChar char="•"/>
            </a:pPr>
            <a:r>
              <a:rPr lang="en-US" sz="2800" dirty="0" smtClean="0">
                <a:latin typeface="American Typewriter" charset="0"/>
                <a:ea typeface="American Typewriter" charset="0"/>
                <a:cs typeface="American Typewriter" charset="0"/>
              </a:rPr>
              <a:t>Black </a:t>
            </a:r>
            <a:r>
              <a:rPr lang="en-US" sz="2800" dirty="0">
                <a:latin typeface="American Typewriter" charset="0"/>
                <a:ea typeface="American Typewriter" charset="0"/>
                <a:cs typeface="American Typewriter" charset="0"/>
              </a:rPr>
              <a:t>Slave</a:t>
            </a:r>
          </a:p>
          <a:p>
            <a:pPr marL="285750" indent="-285750">
              <a:lnSpc>
                <a:spcPct val="200000"/>
              </a:lnSpc>
              <a:buFont typeface="Arial" charset="0"/>
              <a:buChar char="•"/>
            </a:pPr>
            <a:r>
              <a:rPr lang="en-US" sz="2800" dirty="0" smtClean="0">
                <a:latin typeface="American Typewriter" charset="0"/>
                <a:ea typeface="American Typewriter" charset="0"/>
                <a:cs typeface="American Typewriter" charset="0"/>
              </a:rPr>
              <a:t>Travels: Africa – Boston</a:t>
            </a:r>
            <a:endParaRPr lang="en-US" sz="2800" dirty="0">
              <a:latin typeface="American Typewriter" charset="0"/>
              <a:ea typeface="American Typewriter" charset="0"/>
              <a:cs typeface="American Typewriter" charset="0"/>
            </a:endParaRPr>
          </a:p>
          <a:p>
            <a:pPr marL="285750" indent="-285750">
              <a:lnSpc>
                <a:spcPct val="200000"/>
              </a:lnSpc>
              <a:buFont typeface="Arial" charset="0"/>
              <a:buChar char="•"/>
            </a:pPr>
            <a:r>
              <a:rPr lang="en-US" sz="2800" dirty="0" smtClean="0">
                <a:latin typeface="American Typewriter" charset="0"/>
                <a:ea typeface="American Typewriter" charset="0"/>
                <a:cs typeface="American Typewriter" charset="0"/>
              </a:rPr>
              <a:t>Wheatley Family (Purchases)</a:t>
            </a:r>
            <a:endParaRPr lang="en-US" sz="2800" dirty="0">
              <a:latin typeface="American Typewriter" charset="0"/>
              <a:ea typeface="American Typewriter" charset="0"/>
              <a:cs typeface="American Typewriter" charset="0"/>
            </a:endParaRPr>
          </a:p>
          <a:p>
            <a:pPr marL="285750" indent="-285750">
              <a:lnSpc>
                <a:spcPct val="200000"/>
              </a:lnSpc>
              <a:buFont typeface="Arial" charset="0"/>
              <a:buChar char="•"/>
            </a:pPr>
            <a:r>
              <a:rPr lang="en-US" sz="2800" dirty="0">
                <a:latin typeface="American Typewriter" charset="0"/>
                <a:ea typeface="American Typewriter" charset="0"/>
                <a:cs typeface="American Typewriter" charset="0"/>
              </a:rPr>
              <a:t>Taught to </a:t>
            </a:r>
            <a:r>
              <a:rPr lang="en-US" sz="2800" dirty="0" smtClean="0">
                <a:latin typeface="American Typewriter" charset="0"/>
                <a:ea typeface="American Typewriter" charset="0"/>
                <a:cs typeface="American Typewriter" charset="0"/>
              </a:rPr>
              <a:t>Read</a:t>
            </a:r>
          </a:p>
        </p:txBody>
      </p:sp>
    </p:spTree>
    <p:extLst>
      <p:ext uri="{BB962C8B-B14F-4D97-AF65-F5344CB8AC3E}">
        <p14:creationId xmlns:p14="http://schemas.microsoft.com/office/powerpoint/2010/main" val="613933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48000"/>
            <a:lum/>
          </a:blip>
          <a:srcRect/>
          <a:stretch>
            <a:fillRect t="-4000" b="-4000"/>
          </a:stretch>
        </a:blipFill>
        <a:effectLst/>
      </p:bgPr>
    </p:bg>
    <p:spTree>
      <p:nvGrpSpPr>
        <p:cNvPr id="1" name=""/>
        <p:cNvGrpSpPr/>
        <p:nvPr/>
      </p:nvGrpSpPr>
      <p:grpSpPr>
        <a:xfrm>
          <a:off x="0" y="0"/>
          <a:ext cx="0" cy="0"/>
          <a:chOff x="0" y="0"/>
          <a:chExt cx="0" cy="0"/>
        </a:xfrm>
      </p:grpSpPr>
      <p:sp>
        <p:nvSpPr>
          <p:cNvPr id="2" name="TextBox 1"/>
          <p:cNvSpPr txBox="1"/>
          <p:nvPr/>
        </p:nvSpPr>
        <p:spPr>
          <a:xfrm>
            <a:off x="1343866" y="2644170"/>
            <a:ext cx="9504268" cy="1569660"/>
          </a:xfrm>
          <a:prstGeom prst="rect">
            <a:avLst/>
          </a:prstGeom>
          <a:noFill/>
        </p:spPr>
        <p:txBody>
          <a:bodyPr wrap="none" rtlCol="0">
            <a:spAutoFit/>
          </a:bodyPr>
          <a:lstStyle/>
          <a:p>
            <a:r>
              <a:rPr lang="en-US" sz="9600" b="1" dirty="0" smtClean="0">
                <a:latin typeface="American Typewriter" charset="0"/>
                <a:ea typeface="American Typewriter" charset="0"/>
                <a:cs typeface="American Typewriter" charset="0"/>
              </a:rPr>
              <a:t>Writing Poetry</a:t>
            </a:r>
            <a:endParaRPr lang="en-US" sz="96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19879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239329" y="1905506"/>
            <a:ext cx="9713343" cy="3046988"/>
          </a:xfrm>
          <a:prstGeom prst="rect">
            <a:avLst/>
          </a:prstGeom>
          <a:noFill/>
        </p:spPr>
        <p:txBody>
          <a:bodyPr wrap="square" rtlCol="0">
            <a:spAutoFit/>
          </a:bodyPr>
          <a:lstStyle/>
          <a:p>
            <a:pPr algn="ctr"/>
            <a:r>
              <a:rPr lang="en-US" sz="9600" b="1" dirty="0" smtClean="0">
                <a:latin typeface="American Typewriter" charset="0"/>
                <a:ea typeface="American Typewriter" charset="0"/>
                <a:cs typeface="American Typewriter" charset="0"/>
              </a:rPr>
              <a:t>Can an </a:t>
            </a:r>
            <a:r>
              <a:rPr lang="en-US" sz="9600" b="1" u="sng" smtClean="0">
                <a:latin typeface="American Typewriter" charset="0"/>
                <a:ea typeface="American Typewriter" charset="0"/>
                <a:cs typeface="American Typewriter" charset="0"/>
              </a:rPr>
              <a:t>African</a:t>
            </a:r>
            <a:r>
              <a:rPr lang="en-US" sz="9600" b="1" smtClean="0">
                <a:latin typeface="American Typewriter" charset="0"/>
                <a:ea typeface="American Typewriter" charset="0"/>
                <a:cs typeface="American Typewriter" charset="0"/>
              </a:rPr>
              <a:t> </a:t>
            </a:r>
            <a:br>
              <a:rPr lang="en-US" sz="9600" b="1" smtClean="0">
                <a:latin typeface="American Typewriter" charset="0"/>
                <a:ea typeface="American Typewriter" charset="0"/>
                <a:cs typeface="American Typewriter" charset="0"/>
              </a:rPr>
            </a:br>
            <a:r>
              <a:rPr lang="en-US" sz="9600" b="1" smtClean="0">
                <a:latin typeface="American Typewriter" charset="0"/>
                <a:ea typeface="American Typewriter" charset="0"/>
                <a:cs typeface="American Typewriter" charset="0"/>
              </a:rPr>
              <a:t>write </a:t>
            </a:r>
            <a:r>
              <a:rPr lang="en-US" sz="9600" b="1" dirty="0" smtClean="0">
                <a:latin typeface="American Typewriter" charset="0"/>
                <a:ea typeface="American Typewriter" charset="0"/>
                <a:cs typeface="American Typewriter" charset="0"/>
              </a:rPr>
              <a:t>poetry? </a:t>
            </a:r>
            <a:endParaRPr lang="en-US" sz="96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345294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756625" y="1843951"/>
            <a:ext cx="6678751" cy="3170099"/>
          </a:xfrm>
          <a:prstGeom prst="rect">
            <a:avLst/>
          </a:prstGeom>
          <a:noFill/>
        </p:spPr>
        <p:txBody>
          <a:bodyPr wrap="none" rtlCol="0">
            <a:spAutoFit/>
          </a:bodyPr>
          <a:lstStyle/>
          <a:p>
            <a:r>
              <a:rPr lang="en-US" sz="20000" b="1" dirty="0" smtClean="0">
                <a:latin typeface="American Typewriter" charset="0"/>
                <a:ea typeface="American Typewriter" charset="0"/>
                <a:cs typeface="American Typewriter" charset="0"/>
              </a:rPr>
              <a:t>1772</a:t>
            </a:r>
            <a:endParaRPr lang="en-US" sz="200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330884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649935" y="0"/>
            <a:ext cx="2534092" cy="830997"/>
          </a:xfrm>
          <a:prstGeom prst="rect">
            <a:avLst/>
          </a:prstGeom>
          <a:noFill/>
        </p:spPr>
        <p:txBody>
          <a:bodyPr wrap="none" rtlCol="0">
            <a:spAutoFit/>
          </a:bodyPr>
          <a:lstStyle/>
          <a:p>
            <a:r>
              <a:rPr lang="en-US" sz="4800" b="1" smtClean="0">
                <a:latin typeface="American Typewriter" charset="0"/>
                <a:ea typeface="American Typewriter" charset="0"/>
                <a:cs typeface="American Typewriter" charset="0"/>
              </a:rPr>
              <a:t>18 Men</a:t>
            </a:r>
            <a:endParaRPr lang="en-US" sz="4800" b="1">
              <a:latin typeface="American Typewriter" charset="0"/>
              <a:ea typeface="American Typewriter" charset="0"/>
              <a:cs typeface="American Typewriter" charset="0"/>
            </a:endParaRPr>
          </a:p>
        </p:txBody>
      </p:sp>
      <p:grpSp>
        <p:nvGrpSpPr>
          <p:cNvPr id="8" name="Group 7"/>
          <p:cNvGrpSpPr/>
          <p:nvPr/>
        </p:nvGrpSpPr>
        <p:grpSpPr>
          <a:xfrm>
            <a:off x="696913" y="1198785"/>
            <a:ext cx="3348111" cy="4368983"/>
            <a:chOff x="1301824" y="1603717"/>
            <a:chExt cx="3348111" cy="4368983"/>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164" t="15692" r="6994" b="7561"/>
            <a:stretch/>
          </p:blipFill>
          <p:spPr>
            <a:xfrm>
              <a:off x="1301824" y="1603717"/>
              <a:ext cx="3348111" cy="3784208"/>
            </a:xfrm>
            <a:prstGeom prst="rect">
              <a:avLst/>
            </a:prstGeom>
            <a:effectLst>
              <a:softEdge rad="127000"/>
            </a:effectLst>
          </p:spPr>
        </p:pic>
        <p:sp>
          <p:nvSpPr>
            <p:cNvPr id="5" name="TextBox 4"/>
            <p:cNvSpPr txBox="1"/>
            <p:nvPr/>
          </p:nvSpPr>
          <p:spPr>
            <a:xfrm>
              <a:off x="1479572" y="5387925"/>
              <a:ext cx="2992614" cy="584775"/>
            </a:xfrm>
            <a:prstGeom prst="rect">
              <a:avLst/>
            </a:prstGeom>
            <a:noFill/>
          </p:spPr>
          <p:txBody>
            <a:bodyPr wrap="none" rtlCol="0">
              <a:spAutoFit/>
            </a:bodyPr>
            <a:lstStyle/>
            <a:p>
              <a:r>
                <a:rPr lang="en-US" sz="3200" dirty="0" smtClean="0">
                  <a:latin typeface="American Typewriter" charset="0"/>
                  <a:ea typeface="American Typewriter" charset="0"/>
                  <a:cs typeface="American Typewriter" charset="0"/>
                </a:rPr>
                <a:t>John Hancock</a:t>
              </a:r>
              <a:endParaRPr lang="en-US" sz="3200" dirty="0">
                <a:latin typeface="American Typewriter" charset="0"/>
                <a:ea typeface="American Typewriter" charset="0"/>
                <a:cs typeface="American Typewriter" charset="0"/>
              </a:endParaRPr>
            </a:p>
          </p:txBody>
        </p:sp>
      </p:grpSp>
      <p:grpSp>
        <p:nvGrpSpPr>
          <p:cNvPr id="7" name="Group 6"/>
          <p:cNvGrpSpPr/>
          <p:nvPr/>
        </p:nvGrpSpPr>
        <p:grpSpPr>
          <a:xfrm>
            <a:off x="7406075" y="1198785"/>
            <a:ext cx="4127540" cy="4398595"/>
            <a:chOff x="4920545" y="1603717"/>
            <a:chExt cx="4127540" cy="4398595"/>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3302"/>
            <a:stretch/>
          </p:blipFill>
          <p:spPr>
            <a:xfrm>
              <a:off x="5359204" y="1603717"/>
              <a:ext cx="3250223" cy="3796722"/>
            </a:xfrm>
            <a:prstGeom prst="rect">
              <a:avLst/>
            </a:prstGeom>
            <a:effectLst>
              <a:softEdge rad="127000"/>
            </a:effectLst>
          </p:spPr>
        </p:pic>
        <p:sp>
          <p:nvSpPr>
            <p:cNvPr id="6" name="TextBox 5"/>
            <p:cNvSpPr txBox="1"/>
            <p:nvPr/>
          </p:nvSpPr>
          <p:spPr>
            <a:xfrm>
              <a:off x="4920545" y="5417537"/>
              <a:ext cx="4127540" cy="584775"/>
            </a:xfrm>
            <a:prstGeom prst="rect">
              <a:avLst/>
            </a:prstGeom>
            <a:noFill/>
          </p:spPr>
          <p:txBody>
            <a:bodyPr wrap="none" rtlCol="0">
              <a:spAutoFit/>
            </a:bodyPr>
            <a:lstStyle/>
            <a:p>
              <a:r>
                <a:rPr lang="en-US" sz="3200" smtClean="0">
                  <a:latin typeface="American Typewriter" charset="0"/>
                  <a:ea typeface="American Typewriter" charset="0"/>
                  <a:cs typeface="American Typewriter" charset="0"/>
                </a:rPr>
                <a:t>Thomas Hutchinson</a:t>
              </a:r>
              <a:endParaRPr lang="en-US" sz="3200">
                <a:latin typeface="American Typewriter" charset="0"/>
                <a:ea typeface="American Typewriter" charset="0"/>
                <a:cs typeface="American Typewriter" charset="0"/>
              </a:endParaRPr>
            </a:p>
          </p:txBody>
        </p:sp>
      </p:grpSp>
      <p:sp>
        <p:nvSpPr>
          <p:cNvPr id="9" name="Left-Right-Up Arrow 8"/>
          <p:cNvSpPr/>
          <p:nvPr/>
        </p:nvSpPr>
        <p:spPr>
          <a:xfrm>
            <a:off x="4783014" y="848095"/>
            <a:ext cx="1885071" cy="2753234"/>
          </a:xfrm>
          <a:prstGeom prst="leftRightUpArrow">
            <a:avLst>
              <a:gd name="adj1" fmla="val 5597"/>
              <a:gd name="adj2" fmla="val 8582"/>
              <a:gd name="adj3" fmla="val 1082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429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239329" y="2594823"/>
            <a:ext cx="9713343" cy="1569660"/>
          </a:xfrm>
          <a:prstGeom prst="rect">
            <a:avLst/>
          </a:prstGeom>
          <a:noFill/>
        </p:spPr>
        <p:txBody>
          <a:bodyPr wrap="square" rtlCol="0">
            <a:spAutoFit/>
          </a:bodyPr>
          <a:lstStyle/>
          <a:p>
            <a:pPr algn="ctr"/>
            <a:r>
              <a:rPr lang="en-US" sz="9600" b="1" smtClean="0">
                <a:latin typeface="American Typewriter" charset="0"/>
                <a:ea typeface="American Typewriter" charset="0"/>
                <a:cs typeface="American Typewriter" charset="0"/>
              </a:rPr>
              <a:t>She Passed.</a:t>
            </a:r>
            <a:endParaRPr lang="en-US" sz="96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576140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0226" y="5825468"/>
            <a:ext cx="8308685" cy="769441"/>
          </a:xfrm>
          <a:prstGeom prst="rect">
            <a:avLst/>
          </a:prstGeom>
          <a:noFill/>
        </p:spPr>
        <p:txBody>
          <a:bodyPr wrap="none" rtlCol="0">
            <a:spAutoFit/>
          </a:bodyPr>
          <a:lstStyle/>
          <a:p>
            <a:r>
              <a:rPr lang="en-US" sz="4400" b="1" smtClean="0">
                <a:latin typeface="American Typewriter" charset="0"/>
                <a:ea typeface="American Typewriter" charset="0"/>
                <a:cs typeface="American Typewriter" charset="0"/>
              </a:rPr>
              <a:t>Lancaster Street, Cambridge</a:t>
            </a:r>
            <a:endParaRPr lang="en-US" sz="4400" b="1" dirty="0">
              <a:latin typeface="American Typewriter" charset="0"/>
              <a:ea typeface="American Typewriter" charset="0"/>
              <a:cs typeface="American Typewriter"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869" y="277072"/>
            <a:ext cx="7483400" cy="5548396"/>
          </a:xfrm>
          <a:prstGeom prst="rect">
            <a:avLst/>
          </a:prstGeom>
          <a:effectLst>
            <a:softEdge rad="127000"/>
          </a:effectLst>
        </p:spPr>
      </p:pic>
    </p:spTree>
    <p:extLst>
      <p:ext uri="{BB962C8B-B14F-4D97-AF65-F5344CB8AC3E}">
        <p14:creationId xmlns:p14="http://schemas.microsoft.com/office/powerpoint/2010/main" val="408850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756625" y="1843951"/>
            <a:ext cx="6801862" cy="3170099"/>
          </a:xfrm>
          <a:prstGeom prst="rect">
            <a:avLst/>
          </a:prstGeom>
          <a:noFill/>
        </p:spPr>
        <p:txBody>
          <a:bodyPr wrap="none" rtlCol="0">
            <a:spAutoFit/>
          </a:bodyPr>
          <a:lstStyle/>
          <a:p>
            <a:r>
              <a:rPr lang="en-US" sz="20000" b="1" dirty="0" smtClean="0">
                <a:latin typeface="American Typewriter" charset="0"/>
                <a:ea typeface="American Typewriter" charset="0"/>
                <a:cs typeface="American Typewriter" charset="0"/>
              </a:rPr>
              <a:t>1806</a:t>
            </a:r>
            <a:endParaRPr lang="en-US" sz="200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792696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9784" y="0"/>
            <a:ext cx="9092425" cy="769441"/>
          </a:xfrm>
          <a:prstGeom prst="rect">
            <a:avLst/>
          </a:prstGeom>
          <a:noFill/>
        </p:spPr>
        <p:txBody>
          <a:bodyPr wrap="none" rtlCol="0">
            <a:spAutoFit/>
          </a:bodyPr>
          <a:lstStyle/>
          <a:p>
            <a:r>
              <a:rPr lang="en-US" sz="4400" b="1" smtClean="0">
                <a:latin typeface="American Typewriter" charset="0"/>
                <a:ea typeface="American Typewriter" charset="0"/>
                <a:cs typeface="American Typewriter" charset="0"/>
              </a:rPr>
              <a:t>African Meeting House (1806)</a:t>
            </a:r>
            <a:endParaRPr lang="en-US" sz="4400" b="1" dirty="0">
              <a:latin typeface="American Typewriter" charset="0"/>
              <a:ea typeface="American Typewriter" charset="0"/>
              <a:cs typeface="American Typewriter"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9" y="877039"/>
            <a:ext cx="12089177" cy="5980961"/>
          </a:xfrm>
          <a:prstGeom prst="rect">
            <a:avLst/>
          </a:prstGeom>
          <a:ln>
            <a:noFill/>
          </a:ln>
          <a:effectLst>
            <a:softEdge rad="317500"/>
          </a:effectLst>
        </p:spPr>
      </p:pic>
    </p:spTree>
    <p:extLst>
      <p:ext uri="{BB962C8B-B14F-4D97-AF65-F5344CB8AC3E}">
        <p14:creationId xmlns:p14="http://schemas.microsoft.com/office/powerpoint/2010/main" val="13158978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6987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299" t="10565" r="14329" b="13711"/>
          <a:stretch/>
        </p:blipFill>
        <p:spPr>
          <a:xfrm>
            <a:off x="1069678" y="687167"/>
            <a:ext cx="3546690" cy="6170833"/>
          </a:xfrm>
          <a:prstGeom prst="rect">
            <a:avLst/>
          </a:prstGeom>
          <a:effectLst>
            <a:softEdge rad="317500"/>
          </a:effectLst>
        </p:spPr>
      </p:pic>
      <p:sp>
        <p:nvSpPr>
          <p:cNvPr id="4" name="TextBox 3"/>
          <p:cNvSpPr txBox="1"/>
          <p:nvPr/>
        </p:nvSpPr>
        <p:spPr>
          <a:xfrm>
            <a:off x="2536166" y="0"/>
            <a:ext cx="7232173" cy="830997"/>
          </a:xfrm>
          <a:prstGeom prst="rect">
            <a:avLst/>
          </a:prstGeom>
          <a:noFill/>
        </p:spPr>
        <p:txBody>
          <a:bodyPr wrap="none" rtlCol="0">
            <a:spAutoFit/>
          </a:bodyPr>
          <a:lstStyle/>
          <a:p>
            <a:r>
              <a:rPr lang="en-US" sz="4800" b="1" smtClean="0">
                <a:latin typeface="American Typewriter" charset="0"/>
                <a:ea typeface="American Typewriter" charset="0"/>
                <a:cs typeface="American Typewriter" charset="0"/>
              </a:rPr>
              <a:t>David Walker’s Appeal</a:t>
            </a:r>
            <a:endParaRPr lang="en-US" sz="4800" b="1">
              <a:latin typeface="American Typewriter" charset="0"/>
              <a:ea typeface="American Typewriter" charset="0"/>
              <a:cs typeface="American Typewriter" charset="0"/>
            </a:endParaRPr>
          </a:p>
        </p:txBody>
      </p:sp>
      <p:sp>
        <p:nvSpPr>
          <p:cNvPr id="5" name="TextBox 4"/>
          <p:cNvSpPr txBox="1"/>
          <p:nvPr/>
        </p:nvSpPr>
        <p:spPr>
          <a:xfrm>
            <a:off x="5020574" y="1213009"/>
            <a:ext cx="6778394" cy="5262979"/>
          </a:xfrm>
          <a:prstGeom prst="rect">
            <a:avLst/>
          </a:prstGeom>
          <a:noFill/>
        </p:spPr>
        <p:txBody>
          <a:bodyPr wrap="none" rtlCol="0">
            <a:spAutoFit/>
          </a:bodyPr>
          <a:lstStyle/>
          <a:p>
            <a:pPr marL="285750" indent="-285750">
              <a:lnSpc>
                <a:spcPct val="200000"/>
              </a:lnSpc>
              <a:buFont typeface="Arial" charset="0"/>
              <a:buChar char="•"/>
            </a:pPr>
            <a:r>
              <a:rPr lang="en-US" sz="2800" dirty="0" smtClean="0">
                <a:latin typeface="American Typewriter" charset="0"/>
                <a:ea typeface="American Typewriter" charset="0"/>
                <a:cs typeface="American Typewriter" charset="0"/>
              </a:rPr>
              <a:t>Pamphlet </a:t>
            </a:r>
            <a:r>
              <a:rPr lang="en-US" sz="2800" dirty="0" smtClean="0">
                <a:latin typeface="American Typewriter" charset="0"/>
                <a:ea typeface="American Typewriter" charset="0"/>
                <a:cs typeface="American Typewriter" charset="0"/>
                <a:sym typeface="Wingdings"/>
              </a:rPr>
              <a:t> </a:t>
            </a:r>
            <a:r>
              <a:rPr lang="en-US" sz="2800" dirty="0" smtClean="0">
                <a:latin typeface="American Typewriter" charset="0"/>
                <a:ea typeface="American Typewriter" charset="0"/>
                <a:cs typeface="American Typewriter" charset="0"/>
              </a:rPr>
              <a:t>Covertly Given to Slaves</a:t>
            </a:r>
          </a:p>
          <a:p>
            <a:pPr marL="285750" indent="-285750">
              <a:lnSpc>
                <a:spcPct val="200000"/>
              </a:lnSpc>
              <a:buFont typeface="Arial" charset="0"/>
              <a:buChar char="•"/>
            </a:pPr>
            <a:r>
              <a:rPr lang="en-US" sz="2800" dirty="0" smtClean="0">
                <a:latin typeface="American Typewriter" charset="0"/>
                <a:ea typeface="American Typewriter" charset="0"/>
                <a:cs typeface="American Typewriter" charset="0"/>
              </a:rPr>
              <a:t>Declaration of Independence</a:t>
            </a:r>
          </a:p>
          <a:p>
            <a:pPr marL="285750" indent="-285750">
              <a:lnSpc>
                <a:spcPct val="200000"/>
              </a:lnSpc>
              <a:buFont typeface="Arial" charset="0"/>
              <a:buChar char="•"/>
            </a:pPr>
            <a:r>
              <a:rPr lang="en-US" sz="2800" dirty="0" smtClean="0">
                <a:latin typeface="American Typewriter" charset="0"/>
                <a:ea typeface="American Typewriter" charset="0"/>
                <a:cs typeface="American Typewriter" charset="0"/>
              </a:rPr>
              <a:t>Advocate: </a:t>
            </a:r>
          </a:p>
          <a:p>
            <a:pPr marL="742950" lvl="1" indent="-285750">
              <a:lnSpc>
                <a:spcPct val="200000"/>
              </a:lnSpc>
              <a:buFont typeface="Arial" charset="0"/>
              <a:buChar char="•"/>
            </a:pPr>
            <a:r>
              <a:rPr lang="en-US" sz="2800" dirty="0" smtClean="0">
                <a:latin typeface="American Typewriter" charset="0"/>
                <a:ea typeface="American Typewriter" charset="0"/>
                <a:cs typeface="American Typewriter" charset="0"/>
              </a:rPr>
              <a:t>Revolution! </a:t>
            </a:r>
          </a:p>
          <a:p>
            <a:pPr marL="742950" lvl="1" indent="-285750">
              <a:lnSpc>
                <a:spcPct val="200000"/>
              </a:lnSpc>
              <a:buFont typeface="Arial" charset="0"/>
              <a:buChar char="•"/>
            </a:pPr>
            <a:r>
              <a:rPr lang="en-US" sz="2800" dirty="0" smtClean="0">
                <a:latin typeface="American Typewriter" charset="0"/>
                <a:ea typeface="American Typewriter" charset="0"/>
                <a:cs typeface="American Typewriter" charset="0"/>
              </a:rPr>
              <a:t>At ANY cost… </a:t>
            </a:r>
          </a:p>
          <a:p>
            <a:pPr marL="285750" indent="-285750">
              <a:lnSpc>
                <a:spcPct val="200000"/>
              </a:lnSpc>
              <a:buFont typeface="Arial" charset="0"/>
              <a:buChar char="•"/>
            </a:pPr>
            <a:endParaRPr lang="en-US" sz="2800"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171843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6625" y="1843951"/>
            <a:ext cx="6801862" cy="3170099"/>
          </a:xfrm>
          <a:prstGeom prst="rect">
            <a:avLst/>
          </a:prstGeom>
          <a:noFill/>
        </p:spPr>
        <p:txBody>
          <a:bodyPr wrap="none" rtlCol="0">
            <a:spAutoFit/>
          </a:bodyPr>
          <a:lstStyle/>
          <a:p>
            <a:r>
              <a:rPr lang="en-US" sz="20000" b="1" dirty="0" smtClean="0">
                <a:latin typeface="American Typewriter" charset="0"/>
                <a:ea typeface="American Typewriter" charset="0"/>
                <a:cs typeface="American Typewriter" charset="0"/>
              </a:rPr>
              <a:t>1830</a:t>
            </a:r>
            <a:endParaRPr lang="en-US" sz="200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629721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2318" y="0"/>
            <a:ext cx="10846944" cy="830997"/>
          </a:xfrm>
          <a:prstGeom prst="rect">
            <a:avLst/>
          </a:prstGeom>
          <a:noFill/>
        </p:spPr>
        <p:txBody>
          <a:bodyPr wrap="none" rtlCol="0">
            <a:spAutoFit/>
          </a:bodyPr>
          <a:lstStyle/>
          <a:p>
            <a:r>
              <a:rPr lang="en-US" sz="4800" b="1" smtClean="0">
                <a:latin typeface="American Typewriter" charset="0"/>
                <a:ea typeface="American Typewriter" charset="0"/>
                <a:cs typeface="American Typewriter" charset="0"/>
              </a:rPr>
              <a:t>Mysterious </a:t>
            </a:r>
            <a:r>
              <a:rPr lang="en-US" sz="4800" b="1" dirty="0" smtClean="0">
                <a:latin typeface="American Typewriter" charset="0"/>
                <a:ea typeface="American Typewriter" charset="0"/>
                <a:cs typeface="American Typewriter" charset="0"/>
              </a:rPr>
              <a:t>Death </a:t>
            </a:r>
            <a:r>
              <a:rPr lang="en-US" sz="4800" b="1" smtClean="0">
                <a:latin typeface="American Typewriter" charset="0"/>
                <a:ea typeface="American Typewriter" charset="0"/>
                <a:cs typeface="American Typewriter" charset="0"/>
              </a:rPr>
              <a:t>of David Walker</a:t>
            </a:r>
            <a:endParaRPr lang="en-US" sz="4800" b="1">
              <a:latin typeface="American Typewriter" charset="0"/>
              <a:ea typeface="American Typewriter" charset="0"/>
              <a:cs typeface="American Typewriter" charset="0"/>
            </a:endParaRPr>
          </a:p>
        </p:txBody>
      </p:sp>
      <p:sp>
        <p:nvSpPr>
          <p:cNvPr id="4" name="TextBox 3"/>
          <p:cNvSpPr txBox="1"/>
          <p:nvPr/>
        </p:nvSpPr>
        <p:spPr>
          <a:xfrm>
            <a:off x="2617577" y="830997"/>
            <a:ext cx="6421951" cy="5478423"/>
          </a:xfrm>
          <a:prstGeom prst="rect">
            <a:avLst/>
          </a:prstGeom>
          <a:noFill/>
        </p:spPr>
        <p:txBody>
          <a:bodyPr wrap="none" rtlCol="0">
            <a:spAutoFit/>
          </a:bodyPr>
          <a:lstStyle/>
          <a:p>
            <a:r>
              <a:rPr lang="en-US" sz="35000" b="1" smtClean="0">
                <a:solidFill>
                  <a:srgbClr val="FF0000"/>
                </a:solidFill>
              </a:rPr>
              <a:t>???</a:t>
            </a:r>
            <a:endParaRPr lang="en-US" sz="35000" b="1">
              <a:solidFill>
                <a:srgbClr val="FF0000"/>
              </a:solidFill>
            </a:endParaRPr>
          </a:p>
        </p:txBody>
      </p:sp>
    </p:spTree>
    <p:extLst>
      <p:ext uri="{BB962C8B-B14F-4D97-AF65-F5344CB8AC3E}">
        <p14:creationId xmlns:p14="http://schemas.microsoft.com/office/powerpoint/2010/main" val="1954164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549784" y="0"/>
            <a:ext cx="9092425" cy="769441"/>
          </a:xfrm>
          <a:prstGeom prst="rect">
            <a:avLst/>
          </a:prstGeom>
          <a:noFill/>
        </p:spPr>
        <p:txBody>
          <a:bodyPr wrap="none" rtlCol="0">
            <a:spAutoFit/>
          </a:bodyPr>
          <a:lstStyle/>
          <a:p>
            <a:r>
              <a:rPr lang="en-US" sz="4400" b="1" smtClean="0">
                <a:latin typeface="American Typewriter" charset="0"/>
                <a:ea typeface="American Typewriter" charset="0"/>
                <a:cs typeface="American Typewriter" charset="0"/>
              </a:rPr>
              <a:t>African Meeting House (1806)</a:t>
            </a:r>
            <a:endParaRPr lang="en-US" sz="4400" b="1" dirty="0">
              <a:latin typeface="American Typewriter" charset="0"/>
              <a:ea typeface="American Typewriter" charset="0"/>
              <a:cs typeface="American Typewriter"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9" y="877039"/>
            <a:ext cx="12089177" cy="5980961"/>
          </a:xfrm>
          <a:prstGeom prst="rect">
            <a:avLst/>
          </a:prstGeom>
          <a:ln>
            <a:noFill/>
          </a:ln>
          <a:effectLst>
            <a:softEdge rad="317500"/>
          </a:effectLst>
        </p:spPr>
      </p:pic>
    </p:spTree>
    <p:extLst>
      <p:ext uri="{BB962C8B-B14F-4D97-AF65-F5344CB8AC3E}">
        <p14:creationId xmlns:p14="http://schemas.microsoft.com/office/powerpoint/2010/main" val="199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191109" y="0"/>
            <a:ext cx="7472558" cy="830997"/>
          </a:xfrm>
          <a:prstGeom prst="rect">
            <a:avLst/>
          </a:prstGeom>
          <a:noFill/>
        </p:spPr>
        <p:txBody>
          <a:bodyPr wrap="none" rtlCol="0">
            <a:spAutoFit/>
          </a:bodyPr>
          <a:lstStyle/>
          <a:p>
            <a:r>
              <a:rPr lang="en-US" sz="4800" b="1" smtClean="0">
                <a:latin typeface="American Typewriter" charset="0"/>
                <a:ea typeface="American Typewriter" charset="0"/>
                <a:cs typeface="American Typewriter" charset="0"/>
              </a:rPr>
              <a:t>William Lloyd Garrison</a:t>
            </a:r>
            <a:endParaRPr lang="en-US" sz="4800" b="1">
              <a:latin typeface="American Typewriter" charset="0"/>
              <a:ea typeface="American Typewriter" charset="0"/>
              <a:cs typeface="American Typewriter"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825" y="830997"/>
            <a:ext cx="3231163" cy="5343525"/>
          </a:xfrm>
          <a:prstGeom prst="rect">
            <a:avLst/>
          </a:prstGeom>
        </p:spPr>
      </p:pic>
      <p:sp>
        <p:nvSpPr>
          <p:cNvPr id="4" name="TextBox 3"/>
          <p:cNvSpPr txBox="1"/>
          <p:nvPr/>
        </p:nvSpPr>
        <p:spPr>
          <a:xfrm>
            <a:off x="1725466" y="6174522"/>
            <a:ext cx="1805879" cy="369332"/>
          </a:xfrm>
          <a:prstGeom prst="rect">
            <a:avLst/>
          </a:prstGeom>
          <a:noFill/>
        </p:spPr>
        <p:txBody>
          <a:bodyPr wrap="none" rtlCol="0">
            <a:spAutoFit/>
          </a:bodyPr>
          <a:lstStyle/>
          <a:p>
            <a:r>
              <a:rPr lang="en-US" smtClean="0">
                <a:latin typeface="American Typewriter" charset="0"/>
                <a:ea typeface="American Typewriter" charset="0"/>
                <a:cs typeface="American Typewriter" charset="0"/>
              </a:rPr>
              <a:t>Date Unknown</a:t>
            </a:r>
            <a:endParaRPr lang="en-US" dirty="0">
              <a:latin typeface="American Typewriter" charset="0"/>
              <a:ea typeface="American Typewriter" charset="0"/>
              <a:cs typeface="American Typewriter" charset="0"/>
            </a:endParaRPr>
          </a:p>
        </p:txBody>
      </p:sp>
      <p:sp>
        <p:nvSpPr>
          <p:cNvPr id="5" name="TextBox 4"/>
          <p:cNvSpPr txBox="1"/>
          <p:nvPr/>
        </p:nvSpPr>
        <p:spPr>
          <a:xfrm>
            <a:off x="5257801" y="1088172"/>
            <a:ext cx="5369290" cy="4401205"/>
          </a:xfrm>
          <a:prstGeom prst="rect">
            <a:avLst/>
          </a:prstGeom>
          <a:noFill/>
        </p:spPr>
        <p:txBody>
          <a:bodyPr wrap="none" rtlCol="0">
            <a:spAutoFit/>
          </a:bodyPr>
          <a:lstStyle/>
          <a:p>
            <a:pPr marL="285750" indent="-285750">
              <a:lnSpc>
                <a:spcPct val="200000"/>
              </a:lnSpc>
              <a:buFont typeface="Arial" charset="0"/>
              <a:buChar char="•"/>
            </a:pPr>
            <a:r>
              <a:rPr lang="en-US" sz="2800" dirty="0">
                <a:latin typeface="American Typewriter" charset="0"/>
                <a:ea typeface="American Typewriter" charset="0"/>
                <a:cs typeface="American Typewriter" charset="0"/>
              </a:rPr>
              <a:t>Radical </a:t>
            </a:r>
            <a:r>
              <a:rPr lang="en-US" sz="2800" dirty="0" smtClean="0">
                <a:latin typeface="American Typewriter" charset="0"/>
                <a:ea typeface="American Typewriter" charset="0"/>
                <a:cs typeface="American Typewriter" charset="0"/>
              </a:rPr>
              <a:t>Abolitionist</a:t>
            </a:r>
          </a:p>
          <a:p>
            <a:pPr marL="285750" indent="-285750">
              <a:lnSpc>
                <a:spcPct val="200000"/>
              </a:lnSpc>
              <a:buFont typeface="Arial" charset="0"/>
              <a:buChar char="•"/>
            </a:pPr>
            <a:r>
              <a:rPr lang="en-US" sz="2800" dirty="0" smtClean="0">
                <a:latin typeface="American Typewriter" charset="0"/>
                <a:ea typeface="American Typewriter" charset="0"/>
                <a:cs typeface="American Typewriter" charset="0"/>
              </a:rPr>
              <a:t>Militant Civic Engagement</a:t>
            </a:r>
          </a:p>
          <a:p>
            <a:pPr marL="742950" lvl="1" indent="-285750">
              <a:lnSpc>
                <a:spcPct val="200000"/>
              </a:lnSpc>
              <a:buFont typeface="Arial" charset="0"/>
              <a:buChar char="•"/>
            </a:pPr>
            <a:r>
              <a:rPr lang="en-US" sz="2800" dirty="0" smtClean="0">
                <a:latin typeface="American Typewriter" charset="0"/>
                <a:ea typeface="American Typewriter" charset="0"/>
                <a:cs typeface="American Typewriter" charset="0"/>
              </a:rPr>
              <a:t>Immediatism</a:t>
            </a:r>
          </a:p>
          <a:p>
            <a:pPr marL="742950" lvl="1" indent="-285750">
              <a:lnSpc>
                <a:spcPct val="200000"/>
              </a:lnSpc>
              <a:buFont typeface="Arial" charset="0"/>
              <a:buChar char="•"/>
            </a:pPr>
            <a:r>
              <a:rPr lang="en-US" sz="2800" dirty="0" smtClean="0">
                <a:latin typeface="American Typewriter" charset="0"/>
                <a:ea typeface="American Typewriter" charset="0"/>
                <a:cs typeface="American Typewriter" charset="0"/>
              </a:rPr>
              <a:t>Moral Suasion</a:t>
            </a:r>
          </a:p>
          <a:p>
            <a:pPr marL="285750" indent="-285750">
              <a:lnSpc>
                <a:spcPct val="200000"/>
              </a:lnSpc>
              <a:buFont typeface="Arial" charset="0"/>
              <a:buChar char="•"/>
            </a:pPr>
            <a:r>
              <a:rPr lang="en-US" sz="2800" dirty="0" smtClean="0">
                <a:latin typeface="American Typewriter" charset="0"/>
                <a:ea typeface="American Typewriter" charset="0"/>
                <a:cs typeface="American Typewriter" charset="0"/>
              </a:rPr>
              <a:t>Organizer, Editor</a:t>
            </a:r>
            <a:r>
              <a:rPr lang="en-US" sz="2800" dirty="0">
                <a:latin typeface="American Typewriter" charset="0"/>
                <a:ea typeface="American Typewriter" charset="0"/>
                <a:cs typeface="American Typewriter" charset="0"/>
              </a:rPr>
              <a:t>, Publisher, </a:t>
            </a:r>
          </a:p>
        </p:txBody>
      </p:sp>
    </p:spTree>
    <p:extLst>
      <p:ext uri="{BB962C8B-B14F-4D97-AF65-F5344CB8AC3E}">
        <p14:creationId xmlns:p14="http://schemas.microsoft.com/office/powerpoint/2010/main" val="253638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400" r="16182" b="12939"/>
          <a:stretch/>
        </p:blipFill>
        <p:spPr>
          <a:xfrm>
            <a:off x="0" y="1604514"/>
            <a:ext cx="12164358" cy="4002656"/>
          </a:xfrm>
          <a:prstGeom prst="rect">
            <a:avLst/>
          </a:prstGeom>
        </p:spPr>
      </p:pic>
      <p:sp>
        <p:nvSpPr>
          <p:cNvPr id="4" name="TextBox 3"/>
          <p:cNvSpPr txBox="1"/>
          <p:nvPr/>
        </p:nvSpPr>
        <p:spPr>
          <a:xfrm>
            <a:off x="3819884" y="0"/>
            <a:ext cx="3838680" cy="830997"/>
          </a:xfrm>
          <a:prstGeom prst="rect">
            <a:avLst/>
          </a:prstGeom>
          <a:noFill/>
        </p:spPr>
        <p:txBody>
          <a:bodyPr wrap="none" rtlCol="0">
            <a:spAutoFit/>
          </a:bodyPr>
          <a:lstStyle/>
          <a:p>
            <a:r>
              <a:rPr lang="en-US" sz="4800" b="1" smtClean="0">
                <a:latin typeface="American Typewriter" charset="0"/>
                <a:ea typeface="American Typewriter" charset="0"/>
                <a:cs typeface="American Typewriter" charset="0"/>
              </a:rPr>
              <a:t>1831 - 1865</a:t>
            </a:r>
            <a:endParaRPr lang="en-US" sz="4800" b="1">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996239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756625" y="1843951"/>
            <a:ext cx="6801862" cy="3170099"/>
          </a:xfrm>
          <a:prstGeom prst="rect">
            <a:avLst/>
          </a:prstGeom>
          <a:noFill/>
        </p:spPr>
        <p:txBody>
          <a:bodyPr wrap="none" rtlCol="0">
            <a:spAutoFit/>
          </a:bodyPr>
          <a:lstStyle/>
          <a:p>
            <a:r>
              <a:rPr lang="en-US" sz="20000" b="1" dirty="0" smtClean="0">
                <a:latin typeface="American Typewriter" charset="0"/>
                <a:ea typeface="American Typewriter" charset="0"/>
                <a:cs typeface="American Typewriter" charset="0"/>
              </a:rPr>
              <a:t>1835</a:t>
            </a:r>
            <a:endParaRPr lang="en-US" sz="200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362754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18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341297" y="0"/>
            <a:ext cx="5204951" cy="769441"/>
          </a:xfrm>
          <a:prstGeom prst="rect">
            <a:avLst/>
          </a:prstGeom>
          <a:noFill/>
        </p:spPr>
        <p:txBody>
          <a:bodyPr wrap="none" rtlCol="0">
            <a:spAutoFit/>
          </a:bodyPr>
          <a:lstStyle/>
          <a:p>
            <a:r>
              <a:rPr lang="en-US" sz="4400" b="1" dirty="0" smtClean="0">
                <a:latin typeface="American Typewriter" charset="0"/>
                <a:ea typeface="American Typewriter" charset="0"/>
                <a:cs typeface="American Typewriter" charset="0"/>
              </a:rPr>
              <a:t>George Thompson</a:t>
            </a:r>
            <a:endParaRPr lang="en-US" sz="4400" b="1" dirty="0">
              <a:latin typeface="American Typewriter" charset="0"/>
              <a:ea typeface="American Typewriter" charset="0"/>
              <a:cs typeface="American Typewriter"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284" y="769441"/>
            <a:ext cx="3850975" cy="5762742"/>
          </a:xfrm>
          <a:prstGeom prst="rect">
            <a:avLst/>
          </a:prstGeom>
        </p:spPr>
      </p:pic>
    </p:spTree>
    <p:extLst>
      <p:ext uri="{BB962C8B-B14F-4D97-AF65-F5344CB8AC3E}">
        <p14:creationId xmlns:p14="http://schemas.microsoft.com/office/powerpoint/2010/main" val="14585033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14068" y="2415396"/>
            <a:ext cx="11378179" cy="1446550"/>
          </a:xfrm>
          <a:prstGeom prst="rect">
            <a:avLst/>
          </a:prstGeom>
          <a:noFill/>
        </p:spPr>
        <p:txBody>
          <a:bodyPr wrap="none" rtlCol="0">
            <a:spAutoFit/>
          </a:bodyPr>
          <a:lstStyle/>
          <a:p>
            <a:r>
              <a:rPr lang="en-US" sz="8800" b="1" dirty="0" smtClean="0">
                <a:latin typeface="American Typewriter" charset="0"/>
                <a:ea typeface="American Typewriter" charset="0"/>
                <a:cs typeface="American Typewriter" charset="0"/>
              </a:rPr>
              <a:t>Boston Riot of 1835</a:t>
            </a:r>
            <a:endParaRPr lang="en-US" sz="88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459031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21" y="224287"/>
            <a:ext cx="10058400" cy="6277140"/>
          </a:xfrm>
          <a:prstGeom prst="rect">
            <a:avLst/>
          </a:prstGeom>
        </p:spPr>
      </p:pic>
    </p:spTree>
    <p:extLst>
      <p:ext uri="{BB962C8B-B14F-4D97-AF65-F5344CB8AC3E}">
        <p14:creationId xmlns:p14="http://schemas.microsoft.com/office/powerpoint/2010/main" val="582531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0"/>
            <a:ext cx="12192000" cy="6434667"/>
          </a:xfrm>
          <a:prstGeom prst="rect">
            <a:avLst/>
          </a:prstGeom>
          <a:effectLst>
            <a:softEdge rad="127000"/>
          </a:effectLst>
        </p:spPr>
      </p:pic>
    </p:spTree>
    <p:extLst>
      <p:ext uri="{BB962C8B-B14F-4D97-AF65-F5344CB8AC3E}">
        <p14:creationId xmlns:p14="http://schemas.microsoft.com/office/powerpoint/2010/main" val="1042705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463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625"/>
          <a:stretch/>
        </p:blipFill>
        <p:spPr>
          <a:xfrm>
            <a:off x="2568576" y="985838"/>
            <a:ext cx="5964060" cy="5100636"/>
          </a:xfrm>
          <a:prstGeom prst="ellipse">
            <a:avLst/>
          </a:prstGeom>
          <a:ln>
            <a:noFill/>
          </a:ln>
          <a:effectLst>
            <a:softEdge rad="112500"/>
          </a:effectLst>
        </p:spPr>
      </p:pic>
      <p:sp>
        <p:nvSpPr>
          <p:cNvPr id="3" name="TextBox 2"/>
          <p:cNvSpPr txBox="1"/>
          <p:nvPr/>
        </p:nvSpPr>
        <p:spPr>
          <a:xfrm>
            <a:off x="3880597" y="0"/>
            <a:ext cx="3340017" cy="830997"/>
          </a:xfrm>
          <a:prstGeom prst="rect">
            <a:avLst/>
          </a:prstGeom>
          <a:noFill/>
        </p:spPr>
        <p:txBody>
          <a:bodyPr wrap="none" rtlCol="0">
            <a:spAutoFit/>
          </a:bodyPr>
          <a:lstStyle/>
          <a:p>
            <a:r>
              <a:rPr lang="en-US" sz="4800" b="1" smtClean="0">
                <a:latin typeface="American Typewriter" charset="0"/>
                <a:ea typeface="American Typewriter" charset="0"/>
                <a:cs typeface="American Typewriter" charset="0"/>
              </a:rPr>
              <a:t>Worcester</a:t>
            </a:r>
            <a:endParaRPr lang="en-US" sz="4800" b="1">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9312541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6625" y="1843951"/>
            <a:ext cx="6801862" cy="3170099"/>
          </a:xfrm>
          <a:prstGeom prst="rect">
            <a:avLst/>
          </a:prstGeom>
          <a:noFill/>
        </p:spPr>
        <p:txBody>
          <a:bodyPr wrap="none" rtlCol="0">
            <a:spAutoFit/>
          </a:bodyPr>
          <a:lstStyle/>
          <a:p>
            <a:r>
              <a:rPr lang="en-US" sz="20000" b="1" dirty="0" smtClean="0">
                <a:latin typeface="American Typewriter" charset="0"/>
                <a:ea typeface="American Typewriter" charset="0"/>
                <a:cs typeface="American Typewriter" charset="0"/>
              </a:rPr>
              <a:t>1839</a:t>
            </a:r>
            <a:endParaRPr lang="en-US" sz="200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3122989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825" y="1001260"/>
            <a:ext cx="9109075" cy="5386839"/>
          </a:xfrm>
          <a:prstGeom prst="rect">
            <a:avLst/>
          </a:prstGeom>
        </p:spPr>
      </p:pic>
      <p:sp>
        <p:nvSpPr>
          <p:cNvPr id="3" name="TextBox 2"/>
          <p:cNvSpPr txBox="1"/>
          <p:nvPr/>
        </p:nvSpPr>
        <p:spPr>
          <a:xfrm>
            <a:off x="3628378" y="9082"/>
            <a:ext cx="4893968" cy="830997"/>
          </a:xfrm>
          <a:prstGeom prst="rect">
            <a:avLst/>
          </a:prstGeom>
          <a:noFill/>
        </p:spPr>
        <p:txBody>
          <a:bodyPr wrap="none" rtlCol="0">
            <a:spAutoFit/>
          </a:bodyPr>
          <a:lstStyle/>
          <a:p>
            <a:r>
              <a:rPr lang="en-US" sz="4800" b="1" smtClean="0">
                <a:latin typeface="American Typewriter" charset="0"/>
                <a:ea typeface="American Typewriter" charset="0"/>
                <a:cs typeface="American Typewriter" charset="0"/>
              </a:rPr>
              <a:t>Nahum Hazard</a:t>
            </a:r>
            <a:endParaRPr lang="en-US" sz="4800" b="1" dirty="0">
              <a:latin typeface="American Typewriter" charset="0"/>
              <a:ea typeface="American Typewriter" charset="0"/>
              <a:cs typeface="American Typewriter" charset="0"/>
            </a:endParaRPr>
          </a:p>
        </p:txBody>
      </p:sp>
      <p:grpSp>
        <p:nvGrpSpPr>
          <p:cNvPr id="7" name="Group 6"/>
          <p:cNvGrpSpPr/>
          <p:nvPr/>
        </p:nvGrpSpPr>
        <p:grpSpPr>
          <a:xfrm>
            <a:off x="1520825" y="3957638"/>
            <a:ext cx="3806206" cy="414338"/>
            <a:chOff x="3243260" y="2757488"/>
            <a:chExt cx="2283796" cy="414338"/>
          </a:xfrm>
        </p:grpSpPr>
        <p:sp>
          <p:nvSpPr>
            <p:cNvPr id="4" name="Line Callout 2 3"/>
            <p:cNvSpPr/>
            <p:nvPr/>
          </p:nvSpPr>
          <p:spPr>
            <a:xfrm rot="10800000">
              <a:off x="3243261" y="2757488"/>
              <a:ext cx="1385888" cy="414338"/>
            </a:xfrm>
            <a:prstGeom prst="borderCallout2">
              <a:avLst>
                <a:gd name="adj1" fmla="val 18750"/>
                <a:gd name="adj2" fmla="val -8333"/>
                <a:gd name="adj3" fmla="val 18750"/>
                <a:gd name="adj4" fmla="val -16667"/>
                <a:gd name="adj5" fmla="val 222845"/>
                <a:gd name="adj6" fmla="val -55945"/>
              </a:avLst>
            </a:prstGeom>
            <a:ln w="28575">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6" name="TextBox 5"/>
            <p:cNvSpPr txBox="1"/>
            <p:nvPr/>
          </p:nvSpPr>
          <p:spPr>
            <a:xfrm>
              <a:off x="3243260" y="2779991"/>
              <a:ext cx="2283796" cy="369332"/>
            </a:xfrm>
            <a:prstGeom prst="rect">
              <a:avLst/>
            </a:prstGeom>
            <a:noFill/>
          </p:spPr>
          <p:txBody>
            <a:bodyPr wrap="square" rtlCol="0">
              <a:spAutoFit/>
            </a:bodyPr>
            <a:lstStyle/>
            <a:p>
              <a:r>
                <a:rPr lang="en-US" b="1" smtClean="0">
                  <a:latin typeface="American Typewriter" charset="0"/>
                  <a:ea typeface="American Typewriter" charset="0"/>
                  <a:cs typeface="American Typewriter" charset="0"/>
                </a:rPr>
                <a:t>Worcester County</a:t>
              </a:r>
              <a:r>
                <a:rPr lang="en-US" b="1" smtClean="0"/>
                <a:t> </a:t>
              </a:r>
              <a:endParaRPr lang="en-US" b="1" dirty="0"/>
            </a:p>
          </p:txBody>
        </p:sp>
      </p:grpSp>
      <p:sp>
        <p:nvSpPr>
          <p:cNvPr id="8" name="Line Callout 2 7"/>
          <p:cNvSpPr/>
          <p:nvPr/>
        </p:nvSpPr>
        <p:spPr>
          <a:xfrm>
            <a:off x="6745078" y="1266829"/>
            <a:ext cx="1698835" cy="369332"/>
          </a:xfrm>
          <a:prstGeom prst="borderCallout2">
            <a:avLst>
              <a:gd name="adj1" fmla="val 45828"/>
              <a:gd name="adj2" fmla="val -9174"/>
              <a:gd name="adj3" fmla="val 45828"/>
              <a:gd name="adj4" fmla="val -19189"/>
              <a:gd name="adj5" fmla="val 234451"/>
              <a:gd name="adj6" fmla="val -42489"/>
            </a:avLst>
          </a:prstGeom>
          <a:ln w="28575">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9" name="TextBox 8"/>
          <p:cNvSpPr txBox="1"/>
          <p:nvPr/>
        </p:nvSpPr>
        <p:spPr>
          <a:xfrm>
            <a:off x="6832106" y="1281117"/>
            <a:ext cx="1524776" cy="369332"/>
          </a:xfrm>
          <a:prstGeom prst="rect">
            <a:avLst/>
          </a:prstGeom>
          <a:noFill/>
        </p:spPr>
        <p:txBody>
          <a:bodyPr wrap="none" rtlCol="0">
            <a:spAutoFit/>
          </a:bodyPr>
          <a:lstStyle/>
          <a:p>
            <a:r>
              <a:rPr lang="en-US" b="1" dirty="0" smtClean="0">
                <a:latin typeface="American Typewriter" charset="0"/>
                <a:ea typeface="American Typewriter" charset="0"/>
                <a:cs typeface="American Typewriter" charset="0"/>
              </a:rPr>
              <a:t>Leominster</a:t>
            </a:r>
            <a:endParaRPr lang="en-US"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8301651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0056" y="0"/>
            <a:ext cx="8789586" cy="769441"/>
          </a:xfrm>
          <a:prstGeom prst="rect">
            <a:avLst/>
          </a:prstGeom>
          <a:noFill/>
        </p:spPr>
        <p:txBody>
          <a:bodyPr wrap="none" rtlCol="0">
            <a:spAutoFit/>
          </a:bodyPr>
          <a:lstStyle/>
          <a:p>
            <a:r>
              <a:rPr lang="en-US" sz="4400" b="1" smtClean="0">
                <a:latin typeface="American Typewriter" charset="0"/>
                <a:ea typeface="American Typewriter" charset="0"/>
                <a:cs typeface="American Typewriter" charset="0"/>
              </a:rPr>
              <a:t>Sidney Francis </a:t>
            </a:r>
            <a:r>
              <a:rPr lang="en-US" sz="4400" b="1" smtClean="0">
                <a:latin typeface="American Typewriter" charset="0"/>
                <a:ea typeface="American Typewriter" charset="0"/>
                <a:cs typeface="American Typewriter" charset="0"/>
                <a:sym typeface="Wingdings"/>
              </a:rPr>
              <a:t> Pine Manor</a:t>
            </a:r>
            <a:r>
              <a:rPr lang="en-US" sz="4400" b="1" smtClean="0">
                <a:latin typeface="American Typewriter" charset="0"/>
                <a:ea typeface="American Typewriter" charset="0"/>
                <a:cs typeface="American Typewriter" charset="0"/>
              </a:rPr>
              <a:t> </a:t>
            </a:r>
            <a:endParaRPr lang="en-US" sz="4400" b="1" dirty="0">
              <a:latin typeface="American Typewriter" charset="0"/>
              <a:ea typeface="American Typewriter" charset="0"/>
              <a:cs typeface="American Typewriter"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358" y="769441"/>
            <a:ext cx="7036983" cy="5277737"/>
          </a:xfrm>
          <a:prstGeom prst="rect">
            <a:avLst/>
          </a:prstGeom>
          <a:effectLst>
            <a:softEdge rad="127000"/>
          </a:effectLst>
        </p:spPr>
      </p:pic>
      <p:sp>
        <p:nvSpPr>
          <p:cNvPr id="4" name="TextBox 3"/>
          <p:cNvSpPr txBox="1"/>
          <p:nvPr/>
        </p:nvSpPr>
        <p:spPr>
          <a:xfrm>
            <a:off x="2931467" y="6047178"/>
            <a:ext cx="5506764" cy="584775"/>
          </a:xfrm>
          <a:prstGeom prst="rect">
            <a:avLst/>
          </a:prstGeom>
          <a:noFill/>
        </p:spPr>
        <p:txBody>
          <a:bodyPr wrap="none" rtlCol="0">
            <a:spAutoFit/>
          </a:bodyPr>
          <a:lstStyle/>
          <a:p>
            <a:r>
              <a:rPr lang="en-US" sz="3200" b="1" smtClean="0">
                <a:latin typeface="American Typewriter" charset="0"/>
                <a:ea typeface="American Typewriter" charset="0"/>
                <a:cs typeface="American Typewriter" charset="0"/>
              </a:rPr>
              <a:t>Union Station, Worcester </a:t>
            </a:r>
            <a:endParaRPr lang="en-US" sz="32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669113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1583" y="1843951"/>
            <a:ext cx="8388835" cy="3170099"/>
          </a:xfrm>
          <a:prstGeom prst="rect">
            <a:avLst/>
          </a:prstGeom>
          <a:noFill/>
        </p:spPr>
        <p:txBody>
          <a:bodyPr wrap="none" rtlCol="0">
            <a:spAutoFit/>
          </a:bodyPr>
          <a:lstStyle/>
          <a:p>
            <a:r>
              <a:rPr lang="en-US" sz="20000" b="1" smtClean="0">
                <a:latin typeface="American Typewriter" charset="0"/>
                <a:ea typeface="American Typewriter" charset="0"/>
                <a:cs typeface="American Typewriter" charset="0"/>
              </a:rPr>
              <a:t>3 Men</a:t>
            </a:r>
            <a:endParaRPr lang="en-US" sz="20000" b="1">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601992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6625" y="1843951"/>
            <a:ext cx="6678751" cy="3170099"/>
          </a:xfrm>
          <a:prstGeom prst="rect">
            <a:avLst/>
          </a:prstGeom>
          <a:noFill/>
        </p:spPr>
        <p:txBody>
          <a:bodyPr wrap="none" rtlCol="0">
            <a:spAutoFit/>
          </a:bodyPr>
          <a:lstStyle/>
          <a:p>
            <a:r>
              <a:rPr lang="en-US" sz="20000" b="1" dirty="0" smtClean="0">
                <a:latin typeface="American Typewriter" charset="0"/>
                <a:ea typeface="American Typewriter" charset="0"/>
                <a:cs typeface="American Typewriter" charset="0"/>
              </a:rPr>
              <a:t>1755</a:t>
            </a:r>
            <a:endParaRPr lang="en-US" sz="200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8331893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2055" y="1305342"/>
            <a:ext cx="8447890" cy="4247317"/>
          </a:xfrm>
          <a:prstGeom prst="rect">
            <a:avLst/>
          </a:prstGeom>
          <a:noFill/>
        </p:spPr>
        <p:txBody>
          <a:bodyPr wrap="none" rtlCol="0">
            <a:spAutoFit/>
          </a:bodyPr>
          <a:lstStyle/>
          <a:p>
            <a:pPr marL="342900" indent="-342900">
              <a:lnSpc>
                <a:spcPct val="150000"/>
              </a:lnSpc>
              <a:buAutoNum type="arabicPeriod"/>
            </a:pPr>
            <a:r>
              <a:rPr lang="en-US" sz="6000" dirty="0" smtClean="0">
                <a:latin typeface="American Typewriter" charset="0"/>
                <a:ea typeface="American Typewriter" charset="0"/>
                <a:cs typeface="American Typewriter" charset="0"/>
              </a:rPr>
              <a:t>  </a:t>
            </a:r>
            <a:r>
              <a:rPr lang="en-US" sz="6000" b="1" dirty="0" smtClean="0">
                <a:latin typeface="American Typewriter" charset="0"/>
                <a:ea typeface="American Typewriter" charset="0"/>
                <a:cs typeface="American Typewriter" charset="0"/>
              </a:rPr>
              <a:t>Elias Turner</a:t>
            </a:r>
          </a:p>
          <a:p>
            <a:pPr marL="342900" indent="-342900">
              <a:lnSpc>
                <a:spcPct val="150000"/>
              </a:lnSpc>
              <a:buAutoNum type="arabicPeriod"/>
            </a:pPr>
            <a:r>
              <a:rPr lang="en-US" sz="6000" dirty="0" smtClean="0">
                <a:latin typeface="American Typewriter" charset="0"/>
                <a:ea typeface="American Typewriter" charset="0"/>
                <a:cs typeface="American Typewriter" charset="0"/>
              </a:rPr>
              <a:t>  </a:t>
            </a:r>
            <a:r>
              <a:rPr lang="en-US" sz="6000" b="1" dirty="0" smtClean="0">
                <a:latin typeface="American Typewriter" charset="0"/>
                <a:ea typeface="American Typewriter" charset="0"/>
                <a:cs typeface="American Typewriter" charset="0"/>
              </a:rPr>
              <a:t>Dickinson Shearer</a:t>
            </a:r>
          </a:p>
          <a:p>
            <a:pPr marL="342900" indent="-342900">
              <a:lnSpc>
                <a:spcPct val="150000"/>
              </a:lnSpc>
              <a:buAutoNum type="arabicPeriod"/>
            </a:pPr>
            <a:r>
              <a:rPr lang="en-US" sz="6000" dirty="0" smtClean="0">
                <a:latin typeface="American Typewriter" charset="0"/>
                <a:ea typeface="American Typewriter" charset="0"/>
                <a:cs typeface="American Typewriter" charset="0"/>
              </a:rPr>
              <a:t>  </a:t>
            </a:r>
            <a:r>
              <a:rPr lang="en-US" sz="6000" b="1" dirty="0" smtClean="0">
                <a:latin typeface="American Typewriter" charset="0"/>
                <a:ea typeface="American Typewriter" charset="0"/>
                <a:cs typeface="American Typewriter" charset="0"/>
              </a:rPr>
              <a:t>Francis Wilkinson</a:t>
            </a:r>
            <a:endParaRPr lang="en-US" sz="60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84097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478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50800"/>
            <a:ext cx="9207500" cy="6756400"/>
          </a:xfrm>
          <a:prstGeom prst="rect">
            <a:avLst/>
          </a:prstGeom>
        </p:spPr>
      </p:pic>
    </p:spTree>
    <p:extLst>
      <p:ext uri="{BB962C8B-B14F-4D97-AF65-F5344CB8AC3E}">
        <p14:creationId xmlns:p14="http://schemas.microsoft.com/office/powerpoint/2010/main" val="5917869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9937"/>
          <a:stretch/>
        </p:blipFill>
        <p:spPr>
          <a:xfrm>
            <a:off x="964812" y="1171576"/>
            <a:ext cx="9882099" cy="4941088"/>
          </a:xfrm>
          <a:prstGeom prst="rect">
            <a:avLst/>
          </a:prstGeom>
        </p:spPr>
      </p:pic>
      <p:sp>
        <p:nvSpPr>
          <p:cNvPr id="3" name="TextBox 2"/>
          <p:cNvSpPr txBox="1"/>
          <p:nvPr/>
        </p:nvSpPr>
        <p:spPr>
          <a:xfrm>
            <a:off x="1556242" y="0"/>
            <a:ext cx="8699241" cy="830997"/>
          </a:xfrm>
          <a:prstGeom prst="rect">
            <a:avLst/>
          </a:prstGeom>
          <a:noFill/>
        </p:spPr>
        <p:txBody>
          <a:bodyPr wrap="none" rtlCol="0">
            <a:spAutoFit/>
          </a:bodyPr>
          <a:lstStyle/>
          <a:p>
            <a:pPr algn="ctr"/>
            <a:r>
              <a:rPr lang="en-US" sz="4800" b="1" dirty="0" smtClean="0">
                <a:latin typeface="American Typewriter" charset="0"/>
                <a:ea typeface="American Typewriter" charset="0"/>
                <a:cs typeface="American Typewriter" charset="0"/>
              </a:rPr>
              <a:t>“Trial of Kidnappers” 1840</a:t>
            </a:r>
            <a:endParaRPr lang="en-US" sz="48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4239239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046" y="2644170"/>
            <a:ext cx="10199908" cy="1569660"/>
          </a:xfrm>
          <a:prstGeom prst="rect">
            <a:avLst/>
          </a:prstGeom>
          <a:noFill/>
        </p:spPr>
        <p:txBody>
          <a:bodyPr wrap="none" rtlCol="0">
            <a:spAutoFit/>
          </a:bodyPr>
          <a:lstStyle/>
          <a:p>
            <a:r>
              <a:rPr lang="en-US" sz="9600" b="1" dirty="0" smtClean="0">
                <a:latin typeface="American Typewriter" charset="0"/>
                <a:ea typeface="American Typewriter" charset="0"/>
                <a:cs typeface="American Typewriter" charset="0"/>
              </a:rPr>
              <a:t>Returned </a:t>
            </a:r>
            <a:r>
              <a:rPr lang="en-US" sz="9600" b="1" u="sng" dirty="0" smtClean="0">
                <a:latin typeface="American Typewriter" charset="0"/>
                <a:ea typeface="American Typewriter" charset="0"/>
                <a:cs typeface="American Typewriter" charset="0"/>
              </a:rPr>
              <a:t>Safely</a:t>
            </a:r>
            <a:endParaRPr lang="en-US" sz="9600" b="1" u="sng"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2489269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2055" y="1305342"/>
            <a:ext cx="8447890" cy="4385816"/>
          </a:xfrm>
          <a:prstGeom prst="rect">
            <a:avLst/>
          </a:prstGeom>
          <a:noFill/>
        </p:spPr>
        <p:txBody>
          <a:bodyPr wrap="none" rtlCol="0">
            <a:spAutoFit/>
          </a:bodyPr>
          <a:lstStyle/>
          <a:p>
            <a:pPr>
              <a:lnSpc>
                <a:spcPct val="150000"/>
              </a:lnSpc>
            </a:pPr>
            <a:r>
              <a:rPr lang="en-US" sz="6000" dirty="0" smtClean="0">
                <a:solidFill>
                  <a:srgbClr val="0070C0"/>
                </a:solidFill>
                <a:latin typeface="American Typewriter" charset="0"/>
                <a:ea typeface="American Typewriter" charset="0"/>
                <a:cs typeface="American Typewriter" charset="0"/>
              </a:rPr>
              <a:t>✔</a:t>
            </a:r>
            <a:r>
              <a:rPr lang="en-US" sz="6000" dirty="0" smtClean="0">
                <a:latin typeface="American Typewriter" charset="0"/>
                <a:ea typeface="American Typewriter" charset="0"/>
                <a:cs typeface="American Typewriter" charset="0"/>
              </a:rPr>
              <a:t> </a:t>
            </a:r>
            <a:r>
              <a:rPr lang="en-US" sz="6000" b="1" dirty="0" smtClean="0">
                <a:latin typeface="American Typewriter" charset="0"/>
                <a:ea typeface="American Typewriter" charset="0"/>
                <a:cs typeface="American Typewriter" charset="0"/>
              </a:rPr>
              <a:t>Elias Turner</a:t>
            </a:r>
          </a:p>
          <a:p>
            <a:pPr>
              <a:lnSpc>
                <a:spcPct val="150000"/>
              </a:lnSpc>
            </a:pPr>
            <a:r>
              <a:rPr lang="en-US" sz="6600" dirty="0" smtClean="0">
                <a:solidFill>
                  <a:srgbClr val="0070C0"/>
                </a:solidFill>
                <a:latin typeface="American Typewriter" charset="0"/>
                <a:ea typeface="American Typewriter" charset="0"/>
                <a:cs typeface="American Typewriter" charset="0"/>
              </a:rPr>
              <a:t>✔</a:t>
            </a:r>
            <a:r>
              <a:rPr lang="en-US" sz="6000" dirty="0" smtClean="0">
                <a:latin typeface="American Typewriter" charset="0"/>
                <a:ea typeface="American Typewriter" charset="0"/>
                <a:cs typeface="American Typewriter" charset="0"/>
              </a:rPr>
              <a:t> </a:t>
            </a:r>
            <a:r>
              <a:rPr lang="en-US" sz="6000" b="1" dirty="0" smtClean="0">
                <a:latin typeface="American Typewriter" charset="0"/>
                <a:ea typeface="American Typewriter" charset="0"/>
                <a:cs typeface="American Typewriter" charset="0"/>
              </a:rPr>
              <a:t>Dickinson Shearer</a:t>
            </a:r>
          </a:p>
          <a:p>
            <a:pPr>
              <a:lnSpc>
                <a:spcPct val="150000"/>
              </a:lnSpc>
            </a:pPr>
            <a:r>
              <a:rPr lang="en-US" sz="6000" dirty="0" smtClean="0">
                <a:latin typeface="American Typewriter" charset="0"/>
                <a:ea typeface="American Typewriter" charset="0"/>
                <a:cs typeface="American Typewriter" charset="0"/>
              </a:rPr>
              <a:t>3.  </a:t>
            </a:r>
            <a:r>
              <a:rPr lang="en-US" sz="6000" b="1" dirty="0" smtClean="0">
                <a:latin typeface="American Typewriter" charset="0"/>
                <a:ea typeface="American Typewriter" charset="0"/>
                <a:cs typeface="American Typewriter" charset="0"/>
              </a:rPr>
              <a:t>Francis Wilkinson</a:t>
            </a:r>
            <a:endParaRPr lang="en-US" sz="6000" b="1" dirty="0">
              <a:latin typeface="American Typewriter" charset="0"/>
              <a:ea typeface="American Typewriter" charset="0"/>
              <a:cs typeface="American Typewriter" charset="0"/>
            </a:endParaRPr>
          </a:p>
        </p:txBody>
      </p:sp>
      <p:sp>
        <p:nvSpPr>
          <p:cNvPr id="3" name="Oval 2"/>
          <p:cNvSpPr/>
          <p:nvPr/>
        </p:nvSpPr>
        <p:spPr>
          <a:xfrm>
            <a:off x="2371722" y="4252495"/>
            <a:ext cx="8172449" cy="13858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6066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688" y="850066"/>
            <a:ext cx="4405312" cy="6007934"/>
          </a:xfrm>
          <a:prstGeom prst="rect">
            <a:avLst/>
          </a:prstGeom>
          <a:effectLst>
            <a:softEdge rad="63500"/>
          </a:effectLst>
        </p:spPr>
      </p:pic>
      <p:sp>
        <p:nvSpPr>
          <p:cNvPr id="3" name="TextBox 2"/>
          <p:cNvSpPr txBox="1"/>
          <p:nvPr/>
        </p:nvSpPr>
        <p:spPr>
          <a:xfrm>
            <a:off x="955053" y="0"/>
            <a:ext cx="9916176" cy="830997"/>
          </a:xfrm>
          <a:prstGeom prst="rect">
            <a:avLst/>
          </a:prstGeom>
          <a:noFill/>
        </p:spPr>
        <p:txBody>
          <a:bodyPr wrap="none" rtlCol="0">
            <a:spAutoFit/>
          </a:bodyPr>
          <a:lstStyle/>
          <a:p>
            <a:r>
              <a:rPr lang="en-US" sz="4800" b="1" dirty="0" smtClean="0">
                <a:latin typeface="American Typewriter" charset="0"/>
                <a:ea typeface="American Typewriter" charset="0"/>
                <a:cs typeface="American Typewriter" charset="0"/>
              </a:rPr>
              <a:t>Nahum Hazard – </a:t>
            </a:r>
            <a:r>
              <a:rPr lang="en-US" sz="4800" b="1" smtClean="0">
                <a:latin typeface="American Typewriter" charset="0"/>
                <a:ea typeface="American Typewriter" charset="0"/>
                <a:cs typeface="American Typewriter" charset="0"/>
              </a:rPr>
              <a:t>55</a:t>
            </a:r>
            <a:r>
              <a:rPr lang="en-US" sz="4800" b="1" baseline="30000" smtClean="0">
                <a:latin typeface="American Typewriter" charset="0"/>
                <a:ea typeface="American Typewriter" charset="0"/>
                <a:cs typeface="American Typewriter" charset="0"/>
              </a:rPr>
              <a:t>th</a:t>
            </a:r>
            <a:r>
              <a:rPr lang="en-US" sz="4800" b="1" smtClean="0">
                <a:latin typeface="American Typewriter" charset="0"/>
                <a:ea typeface="American Typewriter" charset="0"/>
                <a:cs typeface="American Typewriter" charset="0"/>
              </a:rPr>
              <a:t> Regiment</a:t>
            </a:r>
            <a:endParaRPr lang="en-US" sz="4800" b="1">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7578042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756625" y="1843951"/>
            <a:ext cx="6801862" cy="3170099"/>
          </a:xfrm>
          <a:prstGeom prst="rect">
            <a:avLst/>
          </a:prstGeom>
          <a:noFill/>
        </p:spPr>
        <p:txBody>
          <a:bodyPr wrap="none" rtlCol="0">
            <a:spAutoFit/>
          </a:bodyPr>
          <a:lstStyle/>
          <a:p>
            <a:r>
              <a:rPr lang="en-US" sz="20000" b="1" dirty="0" smtClean="0">
                <a:latin typeface="American Typewriter" charset="0"/>
                <a:ea typeface="American Typewriter" charset="0"/>
                <a:cs typeface="American Typewriter" charset="0"/>
              </a:rPr>
              <a:t>1849</a:t>
            </a:r>
            <a:endParaRPr lang="en-US" sz="200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2066465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040415" y="0"/>
            <a:ext cx="5974649" cy="769441"/>
          </a:xfrm>
          <a:prstGeom prst="rect">
            <a:avLst/>
          </a:prstGeom>
          <a:noFill/>
        </p:spPr>
        <p:txBody>
          <a:bodyPr wrap="none" rtlCol="0">
            <a:spAutoFit/>
          </a:bodyPr>
          <a:lstStyle/>
          <a:p>
            <a:r>
              <a:rPr lang="en-US" sz="4400" b="1" smtClean="0">
                <a:latin typeface="American Typewriter" charset="0"/>
                <a:ea typeface="American Typewriter" charset="0"/>
                <a:cs typeface="American Typewriter" charset="0"/>
              </a:rPr>
              <a:t>Henry “Box” Brown</a:t>
            </a:r>
            <a:endParaRPr lang="en-US" sz="4400" b="1" dirty="0">
              <a:latin typeface="American Typewriter" charset="0"/>
              <a:ea typeface="American Typewriter" charset="0"/>
              <a:cs typeface="American Typewriter" charset="0"/>
            </a:endParaRPr>
          </a:p>
        </p:txBody>
      </p:sp>
      <p:grpSp>
        <p:nvGrpSpPr>
          <p:cNvPr id="5" name="Group 4"/>
          <p:cNvGrpSpPr/>
          <p:nvPr/>
        </p:nvGrpSpPr>
        <p:grpSpPr>
          <a:xfrm>
            <a:off x="658812" y="871537"/>
            <a:ext cx="4421766" cy="5371029"/>
            <a:chOff x="1087437" y="871537"/>
            <a:chExt cx="4421766" cy="5371029"/>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125" b="11250"/>
            <a:stretch/>
          </p:blipFill>
          <p:spPr>
            <a:xfrm>
              <a:off x="1087437" y="871537"/>
              <a:ext cx="4421766" cy="5186363"/>
            </a:xfrm>
            <a:prstGeom prst="rect">
              <a:avLst/>
            </a:prstGeom>
            <a:effectLst>
              <a:softEdge rad="317500"/>
            </a:effectLst>
          </p:spPr>
        </p:pic>
        <p:sp>
          <p:nvSpPr>
            <p:cNvPr id="4" name="TextBox 3"/>
            <p:cNvSpPr txBox="1"/>
            <p:nvPr/>
          </p:nvSpPr>
          <p:spPr>
            <a:xfrm>
              <a:off x="2813443" y="5873234"/>
              <a:ext cx="969753" cy="369332"/>
            </a:xfrm>
            <a:prstGeom prst="rect">
              <a:avLst/>
            </a:prstGeom>
            <a:noFill/>
          </p:spPr>
          <p:txBody>
            <a:bodyPr wrap="none" rtlCol="0">
              <a:spAutoFit/>
            </a:bodyPr>
            <a:lstStyle/>
            <a:p>
              <a:r>
                <a:rPr lang="en-US" smtClean="0">
                  <a:latin typeface="American Typewriter" charset="0"/>
                  <a:ea typeface="American Typewriter" charset="0"/>
                  <a:cs typeface="American Typewriter" charset="0"/>
                </a:rPr>
                <a:t>(1849)</a:t>
              </a:r>
              <a:endParaRPr lang="en-US">
                <a:latin typeface="American Typewriter" charset="0"/>
                <a:ea typeface="American Typewriter" charset="0"/>
                <a:cs typeface="American Typewriter" charset="0"/>
              </a:endParaRPr>
            </a:p>
          </p:txBody>
        </p:sp>
      </p:grpSp>
      <p:sp>
        <p:nvSpPr>
          <p:cNvPr id="6" name="TextBox 5"/>
          <p:cNvSpPr txBox="1"/>
          <p:nvPr/>
        </p:nvSpPr>
        <p:spPr>
          <a:xfrm>
            <a:off x="5870576" y="871537"/>
            <a:ext cx="4163640" cy="5262979"/>
          </a:xfrm>
          <a:prstGeom prst="rect">
            <a:avLst/>
          </a:prstGeom>
          <a:noFill/>
        </p:spPr>
        <p:txBody>
          <a:bodyPr wrap="none" rtlCol="0">
            <a:spAutoFit/>
          </a:bodyPr>
          <a:lstStyle/>
          <a:p>
            <a:pPr marL="285750" indent="-285750">
              <a:lnSpc>
                <a:spcPct val="200000"/>
              </a:lnSpc>
              <a:buFont typeface="Arial" charset="0"/>
              <a:buChar char="•"/>
            </a:pPr>
            <a:r>
              <a:rPr lang="en-US" sz="2800" dirty="0" smtClean="0"/>
              <a:t>Virginian Slave</a:t>
            </a:r>
          </a:p>
          <a:p>
            <a:pPr marL="285750" indent="-285750">
              <a:lnSpc>
                <a:spcPct val="200000"/>
              </a:lnSpc>
              <a:buFont typeface="Arial" charset="0"/>
              <a:buChar char="•"/>
            </a:pPr>
            <a:r>
              <a:rPr lang="en-US" sz="2800" dirty="0" smtClean="0"/>
              <a:t>Family Sold</a:t>
            </a:r>
          </a:p>
          <a:p>
            <a:pPr marL="285750" indent="-285750">
              <a:lnSpc>
                <a:spcPct val="200000"/>
              </a:lnSpc>
              <a:buFont typeface="Arial" charset="0"/>
              <a:buChar char="•"/>
            </a:pPr>
            <a:r>
              <a:rPr lang="en-US" sz="2800" dirty="0" smtClean="0"/>
              <a:t>Ships himself to Freedom</a:t>
            </a:r>
          </a:p>
          <a:p>
            <a:pPr marL="285750" indent="-285750">
              <a:lnSpc>
                <a:spcPct val="150000"/>
              </a:lnSpc>
              <a:buFont typeface="Arial" charset="0"/>
              <a:buChar char="•"/>
            </a:pPr>
            <a:r>
              <a:rPr lang="en-US" sz="2800" dirty="0">
                <a:latin typeface="American Typewriter" charset="0"/>
                <a:ea typeface="American Typewriter" charset="0"/>
                <a:cs typeface="American Typewriter" charset="0"/>
              </a:rPr>
              <a:t>Box: </a:t>
            </a:r>
          </a:p>
          <a:p>
            <a:pPr marL="742950" lvl="1" indent="-285750">
              <a:lnSpc>
                <a:spcPct val="150000"/>
              </a:lnSpc>
              <a:buFont typeface="Arial" charset="0"/>
              <a:buChar char="•"/>
            </a:pPr>
            <a:r>
              <a:rPr lang="en-US" sz="2800" dirty="0">
                <a:latin typeface="American Typewriter" charset="0"/>
                <a:ea typeface="American Typewriter" charset="0"/>
                <a:cs typeface="American Typewriter" charset="0"/>
              </a:rPr>
              <a:t>3 Ft. Long  </a:t>
            </a:r>
          </a:p>
          <a:p>
            <a:pPr marL="742950" lvl="1" indent="-285750">
              <a:lnSpc>
                <a:spcPct val="150000"/>
              </a:lnSpc>
              <a:buFont typeface="Arial" charset="0"/>
              <a:buChar char="•"/>
            </a:pPr>
            <a:r>
              <a:rPr lang="en-US" sz="2800" dirty="0">
                <a:latin typeface="American Typewriter" charset="0"/>
                <a:ea typeface="American Typewriter" charset="0"/>
                <a:cs typeface="American Typewriter" charset="0"/>
              </a:rPr>
              <a:t>2 Ft. Wide  </a:t>
            </a:r>
          </a:p>
          <a:p>
            <a:pPr marL="742950" lvl="1" indent="-285750">
              <a:lnSpc>
                <a:spcPct val="150000"/>
              </a:lnSpc>
              <a:buFont typeface="Arial" charset="0"/>
              <a:buChar char="•"/>
            </a:pPr>
            <a:r>
              <a:rPr lang="en-US" sz="2800" dirty="0">
                <a:latin typeface="American Typewriter" charset="0"/>
                <a:ea typeface="American Typewriter" charset="0"/>
                <a:cs typeface="American Typewriter" charset="0"/>
              </a:rPr>
              <a:t>2.5 Ft. </a:t>
            </a:r>
            <a:r>
              <a:rPr lang="en-US" sz="2800" dirty="0" smtClean="0">
                <a:latin typeface="American Typewriter" charset="0"/>
                <a:ea typeface="American Typewriter" charset="0"/>
                <a:cs typeface="American Typewriter" charset="0"/>
              </a:rPr>
              <a:t>High</a:t>
            </a:r>
            <a:endParaRPr lang="en-US" sz="2800"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257122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400" y="0"/>
            <a:ext cx="4754780" cy="6858000"/>
          </a:xfrm>
          <a:prstGeom prst="rect">
            <a:avLst/>
          </a:prstGeom>
        </p:spPr>
      </p:pic>
    </p:spTree>
    <p:extLst>
      <p:ext uri="{BB962C8B-B14F-4D97-AF65-F5344CB8AC3E}">
        <p14:creationId xmlns:p14="http://schemas.microsoft.com/office/powerpoint/2010/main" val="1236429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87580" y="0"/>
            <a:ext cx="4065537" cy="769441"/>
          </a:xfrm>
          <a:prstGeom prst="rect">
            <a:avLst/>
          </a:prstGeom>
          <a:noFill/>
        </p:spPr>
        <p:txBody>
          <a:bodyPr wrap="none" rtlCol="0">
            <a:spAutoFit/>
          </a:bodyPr>
          <a:lstStyle/>
          <a:p>
            <a:r>
              <a:rPr lang="en-US" sz="4400" b="1" dirty="0" smtClean="0">
                <a:latin typeface="American Typewriter" charset="0"/>
                <a:ea typeface="American Typewriter" charset="0"/>
                <a:cs typeface="American Typewriter" charset="0"/>
              </a:rPr>
              <a:t>John Codman</a:t>
            </a:r>
            <a:endParaRPr lang="en-US" sz="4400" b="1" dirty="0">
              <a:latin typeface="American Typewriter" charset="0"/>
              <a:ea typeface="American Typewriter" charset="0"/>
              <a:cs typeface="American Typewriter" charset="0"/>
            </a:endParaRPr>
          </a:p>
        </p:txBody>
      </p:sp>
      <p:sp>
        <p:nvSpPr>
          <p:cNvPr id="3" name="Rectangle 2"/>
          <p:cNvSpPr/>
          <p:nvPr/>
        </p:nvSpPr>
        <p:spPr>
          <a:xfrm>
            <a:off x="5720348" y="1324480"/>
            <a:ext cx="5725886" cy="2677656"/>
          </a:xfrm>
          <a:prstGeom prst="rect">
            <a:avLst/>
          </a:prstGeom>
        </p:spPr>
        <p:txBody>
          <a:bodyPr wrap="square">
            <a:spAutoFit/>
          </a:bodyPr>
          <a:lstStyle/>
          <a:p>
            <a:pPr marL="914400" lvl="1" indent="-457200">
              <a:lnSpc>
                <a:spcPct val="200000"/>
              </a:lnSpc>
              <a:buFont typeface="Arial" charset="0"/>
              <a:buChar char="•"/>
            </a:pPr>
            <a:r>
              <a:rPr lang="en-US" sz="2800" dirty="0">
                <a:latin typeface="American Typewriter" charset="0"/>
                <a:ea typeface="American Typewriter" charset="0"/>
                <a:cs typeface="American Typewriter" charset="0"/>
              </a:rPr>
              <a:t>Charlestown, </a:t>
            </a:r>
            <a:r>
              <a:rPr lang="en-US" sz="2800" dirty="0" smtClean="0">
                <a:latin typeface="American Typewriter" charset="0"/>
                <a:ea typeface="American Typewriter" charset="0"/>
                <a:cs typeface="American Typewriter" charset="0"/>
              </a:rPr>
              <a:t>MA</a:t>
            </a:r>
          </a:p>
          <a:p>
            <a:pPr marL="914400" marR="0" lvl="1" indent="-457200">
              <a:lnSpc>
                <a:spcPct val="200000"/>
              </a:lnSpc>
              <a:spcBef>
                <a:spcPts val="0"/>
              </a:spcBef>
              <a:spcAft>
                <a:spcPts val="0"/>
              </a:spcAft>
              <a:buFont typeface="Arial" charset="0"/>
              <a:buChar char="•"/>
            </a:pPr>
            <a:r>
              <a:rPr lang="en-US" sz="2800" dirty="0" smtClean="0">
                <a:latin typeface="American Typewriter" charset="0"/>
                <a:ea typeface="American Typewriter" charset="0"/>
                <a:cs typeface="American Typewriter" charset="0"/>
              </a:rPr>
              <a:t>Ship Captain / Merchant </a:t>
            </a:r>
          </a:p>
          <a:p>
            <a:pPr marL="914400" marR="0" lvl="1" indent="-457200">
              <a:lnSpc>
                <a:spcPct val="200000"/>
              </a:lnSpc>
              <a:spcBef>
                <a:spcPts val="0"/>
              </a:spcBef>
              <a:spcAft>
                <a:spcPts val="0"/>
              </a:spcAft>
              <a:buFont typeface="Arial" charset="0"/>
              <a:buChar char="•"/>
            </a:pPr>
            <a:r>
              <a:rPr lang="en-US" sz="2800" dirty="0" smtClean="0">
                <a:latin typeface="American Typewriter" charset="0"/>
                <a:ea typeface="American Typewriter" charset="0"/>
                <a:cs typeface="American Typewriter" charset="0"/>
              </a:rPr>
              <a:t>SLAVE MASTER</a:t>
            </a:r>
            <a:endParaRPr lang="en-US" sz="2800" dirty="0">
              <a:latin typeface="American Typewriter" charset="0"/>
              <a:ea typeface="American Typewriter" charset="0"/>
              <a:cs typeface="American Typewriter"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463" y="924716"/>
            <a:ext cx="4077419" cy="5229290"/>
          </a:xfrm>
          <a:prstGeom prst="rect">
            <a:avLst/>
          </a:prstGeom>
        </p:spPr>
      </p:pic>
      <p:sp>
        <p:nvSpPr>
          <p:cNvPr id="5" name="TextBox 4"/>
          <p:cNvSpPr txBox="1"/>
          <p:nvPr/>
        </p:nvSpPr>
        <p:spPr>
          <a:xfrm>
            <a:off x="842237" y="6154006"/>
            <a:ext cx="5003870" cy="369332"/>
          </a:xfrm>
          <a:prstGeom prst="rect">
            <a:avLst/>
          </a:prstGeom>
          <a:noFill/>
        </p:spPr>
        <p:txBody>
          <a:bodyPr wrap="none" rtlCol="0">
            <a:spAutoFit/>
          </a:bodyPr>
          <a:lstStyle/>
          <a:p>
            <a:r>
              <a:rPr lang="en-US" dirty="0" smtClean="0"/>
              <a:t>Portrait of John Codman III (Grandson of Deceased)</a:t>
            </a:r>
            <a:endParaRPr lang="en-US" dirty="0"/>
          </a:p>
        </p:txBody>
      </p:sp>
      <p:grpSp>
        <p:nvGrpSpPr>
          <p:cNvPr id="8" name="Group 7"/>
          <p:cNvGrpSpPr/>
          <p:nvPr/>
        </p:nvGrpSpPr>
        <p:grpSpPr>
          <a:xfrm>
            <a:off x="6575369" y="4140159"/>
            <a:ext cx="4015843" cy="1803745"/>
            <a:chOff x="6575369" y="4140159"/>
            <a:chExt cx="4015843" cy="1803745"/>
          </a:xfrm>
        </p:grpSpPr>
        <p:sp>
          <p:nvSpPr>
            <p:cNvPr id="6" name="TextBox 5"/>
            <p:cNvSpPr txBox="1"/>
            <p:nvPr/>
          </p:nvSpPr>
          <p:spPr>
            <a:xfrm>
              <a:off x="6575369" y="5020574"/>
              <a:ext cx="4015843" cy="923330"/>
            </a:xfrm>
            <a:prstGeom prst="rect">
              <a:avLst/>
            </a:prstGeom>
            <a:noFill/>
          </p:spPr>
          <p:txBody>
            <a:bodyPr wrap="none" rtlCol="0">
              <a:spAutoFit/>
            </a:bodyPr>
            <a:lstStyle/>
            <a:p>
              <a:r>
                <a:rPr lang="en-US" sz="5400" b="1" dirty="0" smtClean="0">
                  <a:solidFill>
                    <a:srgbClr val="FF0000"/>
                  </a:solidFill>
                  <a:latin typeface="American Typewriter" charset="0"/>
                  <a:ea typeface="American Typewriter" charset="0"/>
                  <a:cs typeface="American Typewriter" charset="0"/>
                </a:rPr>
                <a:t>POISONED</a:t>
              </a:r>
              <a:endParaRPr lang="en-US" sz="5400" b="1" dirty="0">
                <a:solidFill>
                  <a:srgbClr val="FF0000"/>
                </a:solidFill>
                <a:latin typeface="American Typewriter" charset="0"/>
                <a:ea typeface="American Typewriter" charset="0"/>
                <a:cs typeface="American Typewriter" charset="0"/>
              </a:endParaRPr>
            </a:p>
          </p:txBody>
        </p:sp>
        <p:sp>
          <p:nvSpPr>
            <p:cNvPr id="7" name="Down Arrow 6"/>
            <p:cNvSpPr/>
            <p:nvPr/>
          </p:nvSpPr>
          <p:spPr>
            <a:xfrm>
              <a:off x="8380573" y="4140159"/>
              <a:ext cx="405434" cy="74239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593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8046728" y="1992420"/>
            <a:ext cx="2816797" cy="2308324"/>
          </a:xfrm>
          <a:prstGeom prst="rect">
            <a:avLst/>
          </a:prstGeom>
          <a:noFill/>
        </p:spPr>
        <p:txBody>
          <a:bodyPr wrap="none" rtlCol="0">
            <a:spAutoFit/>
          </a:bodyPr>
          <a:lstStyle/>
          <a:p>
            <a:pPr marL="285750" indent="-285750">
              <a:lnSpc>
                <a:spcPct val="200000"/>
              </a:lnSpc>
              <a:buFont typeface="Arial" charset="0"/>
              <a:buChar char="•"/>
            </a:pPr>
            <a:r>
              <a:rPr lang="en-US" sz="3600" b="1" dirty="0" smtClean="0">
                <a:latin typeface="American Typewriter" charset="0"/>
                <a:ea typeface="American Typewriter" charset="0"/>
                <a:cs typeface="American Typewriter" charset="0"/>
              </a:rPr>
              <a:t>250 Miles</a:t>
            </a:r>
          </a:p>
          <a:p>
            <a:pPr marL="285750" indent="-285750">
              <a:lnSpc>
                <a:spcPct val="200000"/>
              </a:lnSpc>
              <a:buFont typeface="Arial" charset="0"/>
              <a:buChar char="•"/>
            </a:pPr>
            <a:r>
              <a:rPr lang="en-US" sz="3600" b="1" dirty="0" smtClean="0">
                <a:latin typeface="American Typewriter" charset="0"/>
                <a:ea typeface="American Typewriter" charset="0"/>
                <a:cs typeface="American Typewriter" charset="0"/>
              </a:rPr>
              <a:t>27 Hours</a:t>
            </a:r>
          </a:p>
        </p:txBody>
      </p:sp>
      <p:grpSp>
        <p:nvGrpSpPr>
          <p:cNvPr id="13" name="Group 12"/>
          <p:cNvGrpSpPr>
            <a:grpSpLocks noChangeAspect="1"/>
          </p:cNvGrpSpPr>
          <p:nvPr/>
        </p:nvGrpSpPr>
        <p:grpSpPr>
          <a:xfrm>
            <a:off x="442912" y="357187"/>
            <a:ext cx="6878045" cy="6200775"/>
            <a:chOff x="400050" y="357149"/>
            <a:chExt cx="6872288" cy="621510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 y="357149"/>
              <a:ext cx="6872288" cy="6215102"/>
            </a:xfrm>
            <a:prstGeom prst="rect">
              <a:avLst/>
            </a:prstGeom>
          </p:spPr>
        </p:pic>
        <p:sp>
          <p:nvSpPr>
            <p:cNvPr id="12" name="Rectangle 11"/>
            <p:cNvSpPr/>
            <p:nvPr/>
          </p:nvSpPr>
          <p:spPr>
            <a:xfrm>
              <a:off x="3314701" y="2328862"/>
              <a:ext cx="1143000" cy="6574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4230" y="2354545"/>
            <a:ext cx="595507" cy="595507"/>
          </a:xfrm>
          <a:prstGeom prst="rect">
            <a:avLst/>
          </a:prstGeom>
        </p:spPr>
      </p:pic>
    </p:spTree>
    <p:extLst>
      <p:ext uri="{BB962C8B-B14F-4D97-AF65-F5344CB8AC3E}">
        <p14:creationId xmlns:p14="http://schemas.microsoft.com/office/powerpoint/2010/main" val="202222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94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5443538" y="3414713"/>
            <a:ext cx="1285875" cy="7000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806" y="3494087"/>
            <a:ext cx="541338" cy="541338"/>
          </a:xfrm>
          <a:prstGeom prst="rect">
            <a:avLst/>
          </a:prstGeom>
        </p:spPr>
      </p:pic>
    </p:spTree>
    <p:extLst>
      <p:ext uri="{BB962C8B-B14F-4D97-AF65-F5344CB8AC3E}">
        <p14:creationId xmlns:p14="http://schemas.microsoft.com/office/powerpoint/2010/main" val="1734622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200" y="0"/>
            <a:ext cx="4141599" cy="6858000"/>
          </a:xfrm>
          <a:prstGeom prst="rect">
            <a:avLst/>
          </a:prstGeom>
        </p:spPr>
      </p:pic>
    </p:spTree>
    <p:extLst>
      <p:ext uri="{BB962C8B-B14F-4D97-AF65-F5344CB8AC3E}">
        <p14:creationId xmlns:p14="http://schemas.microsoft.com/office/powerpoint/2010/main" val="1087070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3052" y="1782667"/>
            <a:ext cx="8127546" cy="3154710"/>
          </a:xfrm>
          <a:prstGeom prst="rect">
            <a:avLst/>
          </a:prstGeom>
          <a:noFill/>
        </p:spPr>
        <p:txBody>
          <a:bodyPr wrap="none" rtlCol="0">
            <a:spAutoFit/>
          </a:bodyPr>
          <a:lstStyle/>
          <a:p>
            <a:r>
              <a:rPr lang="en-US" sz="19900" dirty="0" smtClean="0">
                <a:latin typeface="American Typewriter" charset="0"/>
                <a:ea typeface="American Typewriter" charset="0"/>
                <a:cs typeface="American Typewriter" charset="0"/>
              </a:rPr>
              <a:t>Boston</a:t>
            </a:r>
            <a:endParaRPr lang="en-US" sz="199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5477745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62" b="18479"/>
          <a:stretch/>
        </p:blipFill>
        <p:spPr>
          <a:xfrm>
            <a:off x="3529013" y="11992"/>
            <a:ext cx="4772025" cy="6834382"/>
          </a:xfrm>
          <a:prstGeom prst="rect">
            <a:avLst/>
          </a:prstGeom>
          <a:ln w="38100">
            <a:solidFill>
              <a:schemeClr val="tx1"/>
            </a:solidFill>
          </a:ln>
          <a:effectLst/>
        </p:spPr>
      </p:pic>
    </p:spTree>
    <p:extLst>
      <p:ext uri="{BB962C8B-B14F-4D97-AF65-F5344CB8AC3E}">
        <p14:creationId xmlns:p14="http://schemas.microsoft.com/office/powerpoint/2010/main" val="1091622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620" y="2957512"/>
            <a:ext cx="1124602" cy="578882"/>
          </a:xfrm>
          <a:prstGeom prst="roundRect">
            <a:avLst/>
          </a:prstGeom>
          <a:noFill/>
          <a:ln w="28575">
            <a:solidFill>
              <a:schemeClr val="tx1"/>
            </a:solidFill>
          </a:ln>
        </p:spPr>
        <p:txBody>
          <a:bodyPr wrap="none" rtlCol="0">
            <a:spAutoFit/>
          </a:bodyPr>
          <a:lstStyle/>
          <a:p>
            <a:r>
              <a:rPr lang="en-US" sz="2800" b="1" dirty="0" err="1">
                <a:latin typeface="American Typewriter" charset="0"/>
                <a:ea typeface="American Typewriter" charset="0"/>
                <a:cs typeface="American Typewriter" charset="0"/>
              </a:rPr>
              <a:t>G</a:t>
            </a:r>
            <a:r>
              <a:rPr lang="en-US" sz="2800" b="1" dirty="0" err="1" smtClean="0">
                <a:latin typeface="American Typewriter" charset="0"/>
                <a:ea typeface="American Typewriter" charset="0"/>
                <a:cs typeface="American Typewriter" charset="0"/>
              </a:rPr>
              <a:t>aol</a:t>
            </a:r>
            <a:r>
              <a:rPr lang="en-US" sz="2800" b="1" dirty="0" smtClean="0">
                <a:latin typeface="American Typewriter" charset="0"/>
                <a:ea typeface="American Typewriter" charset="0"/>
                <a:cs typeface="American Typewriter" charset="0"/>
              </a:rPr>
              <a:t> </a:t>
            </a:r>
            <a:endParaRPr lang="en-US" sz="2800" b="1" dirty="0">
              <a:latin typeface="American Typewriter" charset="0"/>
              <a:ea typeface="American Typewriter" charset="0"/>
              <a:cs typeface="American Typewriter" charset="0"/>
            </a:endParaRPr>
          </a:p>
        </p:txBody>
      </p:sp>
      <p:grpSp>
        <p:nvGrpSpPr>
          <p:cNvPr id="14" name="Group 13"/>
          <p:cNvGrpSpPr/>
          <p:nvPr/>
        </p:nvGrpSpPr>
        <p:grpSpPr>
          <a:xfrm>
            <a:off x="1574098" y="2957512"/>
            <a:ext cx="3051562" cy="578882"/>
            <a:chOff x="1566590" y="2957512"/>
            <a:chExt cx="3051562" cy="578882"/>
          </a:xfrm>
        </p:grpSpPr>
        <p:sp>
          <p:nvSpPr>
            <p:cNvPr id="3" name="TextBox 2"/>
            <p:cNvSpPr txBox="1"/>
            <p:nvPr/>
          </p:nvSpPr>
          <p:spPr>
            <a:xfrm>
              <a:off x="2336161" y="2957512"/>
              <a:ext cx="2281991" cy="578882"/>
            </a:xfrm>
            <a:prstGeom prst="roundRect">
              <a:avLst/>
            </a:prstGeom>
            <a:noFill/>
            <a:ln w="28575">
              <a:solidFill>
                <a:schemeClr val="tx1"/>
              </a:solidFill>
            </a:ln>
          </p:spPr>
          <p:txBody>
            <a:bodyPr wrap="none" rtlCol="0">
              <a:spAutoFit/>
            </a:bodyPr>
            <a:lstStyle/>
            <a:p>
              <a:r>
                <a:rPr lang="en-US" sz="2800" b="1" dirty="0" smtClean="0">
                  <a:latin typeface="American Typewriter" charset="0"/>
                  <a:ea typeface="American Typewriter" charset="0"/>
                  <a:cs typeface="American Typewriter" charset="0"/>
                </a:rPr>
                <a:t>Courthouse</a:t>
              </a:r>
              <a:endParaRPr lang="en-US" sz="2800" b="1" dirty="0">
                <a:latin typeface="American Typewriter" charset="0"/>
                <a:ea typeface="American Typewriter" charset="0"/>
                <a:cs typeface="American Typewriter" charset="0"/>
              </a:endParaRPr>
            </a:p>
          </p:txBody>
        </p:sp>
        <p:sp>
          <p:nvSpPr>
            <p:cNvPr id="11" name="Right Arrow 10"/>
            <p:cNvSpPr/>
            <p:nvPr/>
          </p:nvSpPr>
          <p:spPr>
            <a:xfrm>
              <a:off x="1566590" y="3004637"/>
              <a:ext cx="614363"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dirty="0"/>
            </a:p>
          </p:txBody>
        </p:sp>
      </p:grpSp>
      <p:grpSp>
        <p:nvGrpSpPr>
          <p:cNvPr id="15" name="Group 14"/>
          <p:cNvGrpSpPr/>
          <p:nvPr/>
        </p:nvGrpSpPr>
        <p:grpSpPr>
          <a:xfrm>
            <a:off x="4709465" y="2581514"/>
            <a:ext cx="3348111" cy="1532334"/>
            <a:chOff x="4709465" y="2581514"/>
            <a:chExt cx="3348111" cy="1532334"/>
          </a:xfrm>
        </p:grpSpPr>
        <p:sp>
          <p:nvSpPr>
            <p:cNvPr id="4" name="TextBox 3"/>
            <p:cNvSpPr txBox="1"/>
            <p:nvPr/>
          </p:nvSpPr>
          <p:spPr>
            <a:xfrm>
              <a:off x="5461714" y="2581514"/>
              <a:ext cx="2595862" cy="1532334"/>
            </a:xfrm>
            <a:prstGeom prst="roundRect">
              <a:avLst/>
            </a:prstGeom>
            <a:noFill/>
            <a:ln w="28575">
              <a:solidFill>
                <a:schemeClr val="tx1"/>
              </a:solidFill>
            </a:ln>
          </p:spPr>
          <p:txBody>
            <a:bodyPr wrap="none" rtlCol="0">
              <a:spAutoFit/>
            </a:bodyPr>
            <a:lstStyle/>
            <a:p>
              <a:pPr algn="ctr"/>
              <a:r>
                <a:rPr lang="en-US" sz="2800" b="1" dirty="0" smtClean="0">
                  <a:latin typeface="American Typewriter" charset="0"/>
                  <a:ea typeface="American Typewriter" charset="0"/>
                  <a:cs typeface="American Typewriter" charset="0"/>
                </a:rPr>
                <a:t>Department </a:t>
              </a:r>
              <a:br>
                <a:rPr lang="en-US" sz="2800" b="1" dirty="0" smtClean="0">
                  <a:latin typeface="American Typewriter" charset="0"/>
                  <a:ea typeface="American Typewriter" charset="0"/>
                  <a:cs typeface="American Typewriter" charset="0"/>
                </a:rPr>
              </a:br>
              <a:r>
                <a:rPr lang="en-US" sz="2800" b="1" dirty="0" smtClean="0">
                  <a:latin typeface="American Typewriter" charset="0"/>
                  <a:ea typeface="American Typewriter" charset="0"/>
                  <a:cs typeface="American Typewriter" charset="0"/>
                </a:rPr>
                <a:t>of </a:t>
              </a:r>
              <a:br>
                <a:rPr lang="en-US" sz="2800" b="1" dirty="0" smtClean="0">
                  <a:latin typeface="American Typewriter" charset="0"/>
                  <a:ea typeface="American Typewriter" charset="0"/>
                  <a:cs typeface="American Typewriter" charset="0"/>
                </a:rPr>
              </a:br>
              <a:r>
                <a:rPr lang="en-US" sz="2800" b="1" dirty="0" smtClean="0">
                  <a:latin typeface="American Typewriter" charset="0"/>
                  <a:ea typeface="American Typewriter" charset="0"/>
                  <a:cs typeface="American Typewriter" charset="0"/>
                </a:rPr>
                <a:t>Education</a:t>
              </a:r>
              <a:endParaRPr lang="en-US" sz="2800" b="1" dirty="0">
                <a:latin typeface="American Typewriter" charset="0"/>
                <a:ea typeface="American Typewriter" charset="0"/>
                <a:cs typeface="American Typewriter" charset="0"/>
              </a:endParaRPr>
            </a:p>
          </p:txBody>
        </p:sp>
        <p:sp>
          <p:nvSpPr>
            <p:cNvPr id="12" name="Right Arrow 11"/>
            <p:cNvSpPr/>
            <p:nvPr/>
          </p:nvSpPr>
          <p:spPr>
            <a:xfrm>
              <a:off x="4709465" y="3004637"/>
              <a:ext cx="614363"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grpSp>
      <p:grpSp>
        <p:nvGrpSpPr>
          <p:cNvPr id="16" name="Group 15"/>
          <p:cNvGrpSpPr/>
          <p:nvPr/>
        </p:nvGrpSpPr>
        <p:grpSpPr>
          <a:xfrm>
            <a:off x="8199060" y="2343150"/>
            <a:ext cx="3754326" cy="2009061"/>
            <a:chOff x="8199060" y="2343150"/>
            <a:chExt cx="3754326" cy="2009061"/>
          </a:xfrm>
        </p:grpSpPr>
        <p:sp>
          <p:nvSpPr>
            <p:cNvPr id="5" name="TextBox 4"/>
            <p:cNvSpPr txBox="1"/>
            <p:nvPr/>
          </p:nvSpPr>
          <p:spPr>
            <a:xfrm>
              <a:off x="8953633" y="2343150"/>
              <a:ext cx="2999753" cy="2009061"/>
            </a:xfrm>
            <a:prstGeom prst="roundRect">
              <a:avLst/>
            </a:prstGeom>
            <a:noFill/>
            <a:ln w="28575">
              <a:solidFill>
                <a:schemeClr val="tx1"/>
              </a:solidFill>
            </a:ln>
          </p:spPr>
          <p:txBody>
            <a:bodyPr wrap="none" rtlCol="0">
              <a:spAutoFit/>
            </a:bodyPr>
            <a:lstStyle/>
            <a:p>
              <a:pPr algn="ctr"/>
              <a:r>
                <a:rPr lang="en-US" sz="2800" b="1" dirty="0" smtClean="0">
                  <a:latin typeface="American Typewriter" charset="0"/>
                  <a:ea typeface="American Typewriter" charset="0"/>
                  <a:cs typeface="American Typewriter" charset="0"/>
                </a:rPr>
                <a:t>Department </a:t>
              </a:r>
              <a:br>
                <a:rPr lang="en-US" sz="2800" b="1" dirty="0" smtClean="0">
                  <a:latin typeface="American Typewriter" charset="0"/>
                  <a:ea typeface="American Typewriter" charset="0"/>
                  <a:cs typeface="American Typewriter" charset="0"/>
                </a:rPr>
              </a:br>
              <a:r>
                <a:rPr lang="en-US" sz="2800" b="1" dirty="0" smtClean="0">
                  <a:latin typeface="American Typewriter" charset="0"/>
                  <a:ea typeface="American Typewriter" charset="0"/>
                  <a:cs typeface="American Typewriter" charset="0"/>
                </a:rPr>
                <a:t>of </a:t>
              </a:r>
              <a:br>
                <a:rPr lang="en-US" sz="2800" b="1" dirty="0" smtClean="0">
                  <a:latin typeface="American Typewriter" charset="0"/>
                  <a:ea typeface="American Typewriter" charset="0"/>
                  <a:cs typeface="American Typewriter" charset="0"/>
                </a:rPr>
              </a:br>
              <a:r>
                <a:rPr lang="en-US" sz="2800" b="1" dirty="0" smtClean="0">
                  <a:latin typeface="American Typewriter" charset="0"/>
                  <a:ea typeface="American Typewriter" charset="0"/>
                  <a:cs typeface="American Typewriter" charset="0"/>
                </a:rPr>
                <a:t>Neighborhood </a:t>
              </a:r>
              <a:br>
                <a:rPr lang="en-US" sz="2800" b="1" dirty="0" smtClean="0">
                  <a:latin typeface="American Typewriter" charset="0"/>
                  <a:ea typeface="American Typewriter" charset="0"/>
                  <a:cs typeface="American Typewriter" charset="0"/>
                </a:rPr>
              </a:br>
              <a:r>
                <a:rPr lang="en-US" sz="2800" b="1" dirty="0" smtClean="0">
                  <a:latin typeface="American Typewriter" charset="0"/>
                  <a:ea typeface="American Typewriter" charset="0"/>
                  <a:cs typeface="American Typewriter" charset="0"/>
                </a:rPr>
                <a:t>Development</a:t>
              </a:r>
              <a:endParaRPr lang="en-US" sz="2800" b="1" dirty="0">
                <a:latin typeface="American Typewriter" charset="0"/>
                <a:ea typeface="American Typewriter" charset="0"/>
                <a:cs typeface="American Typewriter" charset="0"/>
              </a:endParaRPr>
            </a:p>
          </p:txBody>
        </p:sp>
        <p:sp>
          <p:nvSpPr>
            <p:cNvPr id="13" name="Right Arrow 12"/>
            <p:cNvSpPr/>
            <p:nvPr/>
          </p:nvSpPr>
          <p:spPr>
            <a:xfrm>
              <a:off x="8199060" y="3051762"/>
              <a:ext cx="614363"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p>
          </p:txBody>
        </p:sp>
      </p:grpSp>
      <p:sp>
        <p:nvSpPr>
          <p:cNvPr id="17" name="TextBox 16"/>
          <p:cNvSpPr txBox="1"/>
          <p:nvPr/>
        </p:nvSpPr>
        <p:spPr>
          <a:xfrm>
            <a:off x="2336160" y="2957512"/>
            <a:ext cx="2281991" cy="578882"/>
          </a:xfrm>
          <a:prstGeom prst="roundRect">
            <a:avLst/>
          </a:prstGeom>
          <a:noFill/>
          <a:ln w="28575">
            <a:solidFill>
              <a:schemeClr val="tx1"/>
            </a:solidFill>
          </a:ln>
        </p:spPr>
        <p:txBody>
          <a:bodyPr wrap="none" rtlCol="0">
            <a:spAutoFit/>
          </a:bodyPr>
          <a:lstStyle/>
          <a:p>
            <a:r>
              <a:rPr lang="en-US" sz="2800" b="1" dirty="0" smtClean="0">
                <a:latin typeface="American Typewriter" charset="0"/>
                <a:ea typeface="American Typewriter" charset="0"/>
                <a:cs typeface="American Typewriter" charset="0"/>
              </a:rPr>
              <a:t>Courthouse</a:t>
            </a:r>
            <a:endParaRPr lang="en-US" sz="28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47190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rctx="PPT">
                                        <p:cTn id="21" dur="indefinite"/>
                                        <p:tgtEl>
                                          <p:spTgt spid="2"/>
                                        </p:tgtEl>
                                        <p:attrNameLst>
                                          <p:attrName>style.opacity</p:attrName>
                                        </p:attrNameLst>
                                      </p:cBhvr>
                                      <p:to>
                                        <p:strVal val="0.5"/>
                                      </p:to>
                                    </p:set>
                                    <p:animEffect filter="image" prLst="opacity: 0.5">
                                      <p:cBhvr rctx="IE">
                                        <p:cTn id="22" dur="indefinite"/>
                                        <p:tgtEl>
                                          <p:spTgt spid="2"/>
                                        </p:tgtEl>
                                      </p:cBhvr>
                                    </p:animEffect>
                                  </p:childTnLst>
                                </p:cTn>
                              </p:par>
                              <p:par>
                                <p:cTn id="23" presetID="9" presetClass="emph" presetSubtype="0" nodeType="withEffect">
                                  <p:stCondLst>
                                    <p:cond delay="0"/>
                                  </p:stCondLst>
                                  <p:childTnLst>
                                    <p:set>
                                      <p:cBhvr rctx="PPT">
                                        <p:cTn id="24" dur="indefinite"/>
                                        <p:tgtEl>
                                          <p:spTgt spid="14"/>
                                        </p:tgtEl>
                                        <p:attrNameLst>
                                          <p:attrName>style.opacity</p:attrName>
                                        </p:attrNameLst>
                                      </p:cBhvr>
                                      <p:to>
                                        <p:strVal val="0.5"/>
                                      </p:to>
                                    </p:set>
                                    <p:animEffect filter="image" prLst="opacity: 0.5">
                                      <p:cBhvr rctx="IE">
                                        <p:cTn id="25" dur="indefinite"/>
                                        <p:tgtEl>
                                          <p:spTgt spid="14"/>
                                        </p:tgtEl>
                                      </p:cBhvr>
                                    </p:animEffect>
                                  </p:childTnLst>
                                </p:cTn>
                              </p:par>
                              <p:par>
                                <p:cTn id="26" presetID="9" presetClass="emph" presetSubtype="0" nodeType="withEffect">
                                  <p:stCondLst>
                                    <p:cond delay="0"/>
                                  </p:stCondLst>
                                  <p:childTnLst>
                                    <p:set>
                                      <p:cBhvr rctx="PPT">
                                        <p:cTn id="27" dur="indefinite"/>
                                        <p:tgtEl>
                                          <p:spTgt spid="15"/>
                                        </p:tgtEl>
                                        <p:attrNameLst>
                                          <p:attrName>style.opacity</p:attrName>
                                        </p:attrNameLst>
                                      </p:cBhvr>
                                      <p:to>
                                        <p:strVal val="0.5"/>
                                      </p:to>
                                    </p:set>
                                    <p:animEffect filter="image" prLst="opacity: 0.5">
                                      <p:cBhvr rctx="IE">
                                        <p:cTn id="28" dur="indefinite"/>
                                        <p:tgtEl>
                                          <p:spTgt spid="15"/>
                                        </p:tgtEl>
                                      </p:cBhvr>
                                    </p:animEffect>
                                  </p:childTnLst>
                                </p:cTn>
                              </p:par>
                              <p:par>
                                <p:cTn id="29" presetID="9" presetClass="emph" presetSubtype="0" nodeType="withEffect">
                                  <p:stCondLst>
                                    <p:cond delay="0"/>
                                  </p:stCondLst>
                                  <p:childTnLst>
                                    <p:set>
                                      <p:cBhvr rctx="PPT">
                                        <p:cTn id="30" dur="indefinite"/>
                                        <p:tgtEl>
                                          <p:spTgt spid="16"/>
                                        </p:tgtEl>
                                        <p:attrNameLst>
                                          <p:attrName>style.opacity</p:attrName>
                                        </p:attrNameLst>
                                      </p:cBhvr>
                                      <p:to>
                                        <p:strVal val="0.5"/>
                                      </p:to>
                                    </p:set>
                                    <p:animEffect filter="image" prLst="opacity: 0.5">
                                      <p:cBhvr rctx="IE">
                                        <p:cTn id="31" dur="indefinite"/>
                                        <p:tgtEl>
                                          <p:spTgt spid="1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6625" y="1843951"/>
            <a:ext cx="6801862" cy="3170099"/>
          </a:xfrm>
          <a:prstGeom prst="rect">
            <a:avLst/>
          </a:prstGeom>
          <a:noFill/>
        </p:spPr>
        <p:txBody>
          <a:bodyPr wrap="none" rtlCol="0">
            <a:spAutoFit/>
          </a:bodyPr>
          <a:lstStyle/>
          <a:p>
            <a:r>
              <a:rPr lang="en-US" sz="20000" b="1" dirty="0" smtClean="0">
                <a:latin typeface="American Typewriter" charset="0"/>
                <a:ea typeface="American Typewriter" charset="0"/>
                <a:cs typeface="American Typewriter" charset="0"/>
              </a:rPr>
              <a:t>1854</a:t>
            </a:r>
            <a:endParaRPr lang="en-US" sz="200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6944370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151" y="973872"/>
            <a:ext cx="4492778" cy="5743575"/>
          </a:xfrm>
          <a:prstGeom prst="rect">
            <a:avLst/>
          </a:prstGeom>
        </p:spPr>
      </p:pic>
      <p:sp>
        <p:nvSpPr>
          <p:cNvPr id="3" name="TextBox 2"/>
          <p:cNvSpPr txBox="1"/>
          <p:nvPr/>
        </p:nvSpPr>
        <p:spPr>
          <a:xfrm>
            <a:off x="3328988" y="0"/>
            <a:ext cx="4971104" cy="830997"/>
          </a:xfrm>
          <a:prstGeom prst="rect">
            <a:avLst/>
          </a:prstGeom>
          <a:noFill/>
        </p:spPr>
        <p:txBody>
          <a:bodyPr wrap="none" rtlCol="0">
            <a:spAutoFit/>
          </a:bodyPr>
          <a:lstStyle/>
          <a:p>
            <a:r>
              <a:rPr lang="en-US" sz="4800" b="1" smtClean="0">
                <a:latin typeface="American Typewriter" charset="0"/>
                <a:ea typeface="American Typewriter" charset="0"/>
                <a:cs typeface="American Typewriter" charset="0"/>
              </a:rPr>
              <a:t>Anthony Burns</a:t>
            </a:r>
            <a:endParaRPr lang="en-US" sz="4800" b="1">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4445825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855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27122" y="0"/>
            <a:ext cx="3914533" cy="1107996"/>
          </a:xfrm>
          <a:prstGeom prst="rect">
            <a:avLst/>
          </a:prstGeom>
          <a:noFill/>
        </p:spPr>
        <p:txBody>
          <a:bodyPr wrap="none" rtlCol="0">
            <a:spAutoFit/>
          </a:bodyPr>
          <a:lstStyle/>
          <a:p>
            <a:r>
              <a:rPr lang="en-US" sz="6600" b="1" dirty="0" smtClean="0">
                <a:latin typeface="American Typewriter" charset="0"/>
                <a:ea typeface="American Typewriter" charset="0"/>
                <a:cs typeface="American Typewriter" charset="0"/>
              </a:rPr>
              <a:t>3 Slaves </a:t>
            </a:r>
            <a:endParaRPr lang="en-US" sz="6600" b="1" dirty="0">
              <a:latin typeface="American Typewriter" charset="0"/>
              <a:ea typeface="American Typewriter" charset="0"/>
              <a:cs typeface="American Typewriter" charset="0"/>
            </a:endParaRPr>
          </a:p>
        </p:txBody>
      </p:sp>
      <p:grpSp>
        <p:nvGrpSpPr>
          <p:cNvPr id="27" name="Group 26"/>
          <p:cNvGrpSpPr/>
          <p:nvPr/>
        </p:nvGrpSpPr>
        <p:grpSpPr>
          <a:xfrm>
            <a:off x="784353" y="2467582"/>
            <a:ext cx="10469396" cy="3791090"/>
            <a:chOff x="874500" y="2138275"/>
            <a:chExt cx="10469396" cy="379109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86381" y="2463525"/>
              <a:ext cx="2957515" cy="3465840"/>
            </a:xfrm>
            <a:prstGeom prst="rect">
              <a:avLst/>
            </a:prstGeom>
            <a:effectLst>
              <a:outerShdw blurRad="76200" dir="18900000" sy="23000" kx="-1200000" algn="bl" rotWithShape="0">
                <a:prstClr val="black">
                  <a:alpha val="20000"/>
                </a:prstClr>
              </a:outerShdw>
            </a:effectLst>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b="17121"/>
            <a:stretch/>
          </p:blipFill>
          <p:spPr>
            <a:xfrm>
              <a:off x="3935565" y="2287438"/>
              <a:ext cx="4394310" cy="3641927"/>
            </a:xfrm>
            <a:prstGeom prst="rect">
              <a:avLst/>
            </a:prstGeom>
            <a:effectLst>
              <a:outerShdw blurRad="76200" dir="18900000" sy="23000" kx="-1200000" algn="bl" rotWithShape="0">
                <a:prstClr val="black">
                  <a:alpha val="20000"/>
                </a:prstClr>
              </a:outerShdw>
              <a:softEdge rad="12700"/>
            </a:effectLst>
          </p:spPr>
        </p:pic>
        <p:pic>
          <p:nvPicPr>
            <p:cNvPr id="17" name="Picture 16"/>
            <p:cNvPicPr>
              <a:picLocks noChangeAspect="1"/>
            </p:cNvPicPr>
            <p:nvPr/>
          </p:nvPicPr>
          <p:blipFill rotWithShape="1">
            <a:blip r:embed="rId5">
              <a:duotone>
                <a:prstClr val="black"/>
                <a:schemeClr val="tx1">
                  <a:tint val="45000"/>
                  <a:satMod val="400000"/>
                </a:schemeClr>
              </a:duotone>
              <a:extLst>
                <a:ext uri="{28A0092B-C50C-407E-A947-70E740481C1C}">
                  <a14:useLocalDpi xmlns:a14="http://schemas.microsoft.com/office/drawing/2010/main" val="0"/>
                </a:ext>
              </a:extLst>
            </a:blip>
            <a:srcRect l="12764" r="14503" b="15517"/>
            <a:stretch/>
          </p:blipFill>
          <p:spPr>
            <a:xfrm flipH="1">
              <a:off x="874500" y="2138275"/>
              <a:ext cx="3263797" cy="3791090"/>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prst="convex"/>
            </a:sp3d>
          </p:spPr>
        </p:pic>
      </p:grpSp>
      <p:grpSp>
        <p:nvGrpSpPr>
          <p:cNvPr id="21" name="Group 20"/>
          <p:cNvGrpSpPr/>
          <p:nvPr/>
        </p:nvGrpSpPr>
        <p:grpSpPr>
          <a:xfrm>
            <a:off x="1649423" y="1870328"/>
            <a:ext cx="9239924" cy="832895"/>
            <a:chOff x="1918145" y="5920843"/>
            <a:chExt cx="9239924" cy="832895"/>
          </a:xfrm>
        </p:grpSpPr>
        <p:sp>
          <p:nvSpPr>
            <p:cNvPr id="19" name="TextBox 18"/>
            <p:cNvSpPr txBox="1"/>
            <p:nvPr/>
          </p:nvSpPr>
          <p:spPr>
            <a:xfrm>
              <a:off x="9339943" y="5983421"/>
              <a:ext cx="1818126" cy="769441"/>
            </a:xfrm>
            <a:prstGeom prst="rect">
              <a:avLst/>
            </a:prstGeom>
            <a:noFill/>
          </p:spPr>
          <p:txBody>
            <a:bodyPr wrap="none" rtlCol="0">
              <a:spAutoFit/>
            </a:bodyPr>
            <a:lstStyle/>
            <a:p>
              <a:r>
                <a:rPr lang="en-US" sz="4400" dirty="0" err="1" smtClean="0">
                  <a:latin typeface="American Typewriter" charset="0"/>
                  <a:ea typeface="American Typewriter" charset="0"/>
                  <a:cs typeface="American Typewriter" charset="0"/>
                </a:rPr>
                <a:t>Phebe</a:t>
              </a:r>
              <a:endParaRPr lang="en-US" sz="4400" dirty="0">
                <a:latin typeface="American Typewriter" charset="0"/>
                <a:ea typeface="American Typewriter" charset="0"/>
                <a:cs typeface="American Typewriter" charset="0"/>
              </a:endParaRPr>
            </a:p>
          </p:txBody>
        </p:sp>
        <p:sp>
          <p:nvSpPr>
            <p:cNvPr id="20" name="TextBox 19"/>
            <p:cNvSpPr txBox="1"/>
            <p:nvPr/>
          </p:nvSpPr>
          <p:spPr>
            <a:xfrm>
              <a:off x="5371727" y="5984297"/>
              <a:ext cx="1879041" cy="769441"/>
            </a:xfrm>
            <a:prstGeom prst="rect">
              <a:avLst/>
            </a:prstGeom>
            <a:noFill/>
          </p:spPr>
          <p:txBody>
            <a:bodyPr wrap="none" rtlCol="0">
              <a:spAutoFit/>
            </a:bodyPr>
            <a:lstStyle/>
            <a:p>
              <a:r>
                <a:rPr lang="en-US" sz="4400" dirty="0" err="1" smtClean="0">
                  <a:latin typeface="American Typewriter" charset="0"/>
                  <a:ea typeface="American Typewriter" charset="0"/>
                  <a:cs typeface="American Typewriter" charset="0"/>
                </a:rPr>
                <a:t>Phillis</a:t>
              </a:r>
              <a:endParaRPr lang="en-US" sz="4400" dirty="0">
                <a:latin typeface="American Typewriter" charset="0"/>
                <a:ea typeface="American Typewriter" charset="0"/>
                <a:cs typeface="American Typewriter" charset="0"/>
              </a:endParaRPr>
            </a:p>
          </p:txBody>
        </p:sp>
        <p:sp>
          <p:nvSpPr>
            <p:cNvPr id="26" name="TextBox 25"/>
            <p:cNvSpPr txBox="1"/>
            <p:nvPr/>
          </p:nvSpPr>
          <p:spPr>
            <a:xfrm>
              <a:off x="1918145" y="5920843"/>
              <a:ext cx="1664238" cy="769441"/>
            </a:xfrm>
            <a:prstGeom prst="rect">
              <a:avLst/>
            </a:prstGeom>
            <a:noFill/>
          </p:spPr>
          <p:txBody>
            <a:bodyPr wrap="none" rtlCol="0">
              <a:spAutoFit/>
            </a:bodyPr>
            <a:lstStyle/>
            <a:p>
              <a:r>
                <a:rPr lang="en-US" sz="4400" dirty="0" smtClean="0">
                  <a:latin typeface="American Typewriter" charset="0"/>
                  <a:ea typeface="American Typewriter" charset="0"/>
                  <a:cs typeface="American Typewriter" charset="0"/>
                </a:rPr>
                <a:t>Mark</a:t>
              </a:r>
              <a:endParaRPr lang="en-US" sz="4400" dirty="0">
                <a:latin typeface="American Typewriter" charset="0"/>
                <a:ea typeface="American Typewriter" charset="0"/>
                <a:cs typeface="American Typewriter" charset="0"/>
              </a:endParaRPr>
            </a:p>
          </p:txBody>
        </p:sp>
      </p:grpSp>
      <p:sp>
        <p:nvSpPr>
          <p:cNvPr id="30" name="Left Arrow 29"/>
          <p:cNvSpPr/>
          <p:nvPr/>
        </p:nvSpPr>
        <p:spPr>
          <a:xfrm rot="20508314" flipV="1">
            <a:off x="4319684" y="1083411"/>
            <a:ext cx="1350165" cy="582734"/>
          </a:xfrm>
          <a:prstGeom prst="leftArrow">
            <a:avLst/>
          </a:prstGeom>
          <a:solidFill>
            <a:srgbClr val="E6D9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Arrow 30"/>
          <p:cNvSpPr/>
          <p:nvPr/>
        </p:nvSpPr>
        <p:spPr>
          <a:xfrm rot="11959094" flipV="1">
            <a:off x="6287339" y="1072713"/>
            <a:ext cx="1350165" cy="582734"/>
          </a:xfrm>
          <a:prstGeom prst="leftArrow">
            <a:avLst/>
          </a:prstGeom>
          <a:solidFill>
            <a:srgbClr val="E6D9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 Arrow 31"/>
          <p:cNvSpPr/>
          <p:nvPr/>
        </p:nvSpPr>
        <p:spPr>
          <a:xfrm rot="16200000" flipV="1">
            <a:off x="5591849" y="1293194"/>
            <a:ext cx="772337" cy="582734"/>
          </a:xfrm>
          <a:prstGeom prst="leftArrow">
            <a:avLst/>
          </a:prstGeom>
          <a:solidFill>
            <a:srgbClr val="E6D9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7878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013" y="1757361"/>
            <a:ext cx="3108325" cy="3108325"/>
          </a:xfrm>
          <a:prstGeom prst="rect">
            <a:avLst/>
          </a:prstGeom>
        </p:spPr>
      </p:pic>
      <p:sp>
        <p:nvSpPr>
          <p:cNvPr id="5" name="Right Arrow 4"/>
          <p:cNvSpPr/>
          <p:nvPr/>
        </p:nvSpPr>
        <p:spPr>
          <a:xfrm>
            <a:off x="5261011" y="3069207"/>
            <a:ext cx="978408" cy="4846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72300" y="2588248"/>
            <a:ext cx="4585935" cy="1446550"/>
          </a:xfrm>
          <a:prstGeom prst="rect">
            <a:avLst/>
          </a:prstGeom>
          <a:noFill/>
        </p:spPr>
        <p:txBody>
          <a:bodyPr wrap="none" rtlCol="0">
            <a:spAutoFit/>
          </a:bodyPr>
          <a:lstStyle/>
          <a:p>
            <a:pPr algn="ctr"/>
            <a:r>
              <a:rPr lang="en-US" sz="4400" dirty="0" smtClean="0">
                <a:latin typeface="American Typewriter" charset="0"/>
                <a:ea typeface="American Typewriter" charset="0"/>
                <a:cs typeface="American Typewriter" charset="0"/>
              </a:rPr>
              <a:t>Former Master: </a:t>
            </a:r>
            <a:r>
              <a:rPr lang="en-US" sz="4400" b="1" dirty="0" smtClean="0">
                <a:latin typeface="American Typewriter" charset="0"/>
                <a:ea typeface="American Typewriter" charset="0"/>
                <a:cs typeface="American Typewriter" charset="0"/>
              </a:rPr>
              <a:t/>
            </a:r>
            <a:br>
              <a:rPr lang="en-US" sz="4400" b="1" dirty="0" smtClean="0">
                <a:latin typeface="American Typewriter" charset="0"/>
                <a:ea typeface="American Typewriter" charset="0"/>
                <a:cs typeface="American Typewriter" charset="0"/>
              </a:rPr>
            </a:br>
            <a:r>
              <a:rPr lang="en-US" sz="4400" b="1" dirty="0" smtClean="0">
                <a:latin typeface="American Typewriter" charset="0"/>
                <a:ea typeface="American Typewriter" charset="0"/>
                <a:cs typeface="American Typewriter" charset="0"/>
              </a:rPr>
              <a:t>Charles </a:t>
            </a:r>
            <a:r>
              <a:rPr lang="en-US" sz="4400" b="1" dirty="0" err="1" smtClean="0">
                <a:latin typeface="American Typewriter" charset="0"/>
                <a:ea typeface="American Typewriter" charset="0"/>
                <a:cs typeface="American Typewriter" charset="0"/>
              </a:rPr>
              <a:t>Suttle</a:t>
            </a:r>
            <a:r>
              <a:rPr lang="en-US" sz="4400" b="1" dirty="0" smtClean="0">
                <a:latin typeface="American Typewriter" charset="0"/>
                <a:ea typeface="American Typewriter" charset="0"/>
                <a:cs typeface="American Typewriter" charset="0"/>
              </a:rPr>
              <a:t>. </a:t>
            </a:r>
            <a:endParaRPr lang="en-US" sz="44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5307063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794" y="2875002"/>
            <a:ext cx="11528412" cy="1107996"/>
          </a:xfrm>
          <a:prstGeom prst="rect">
            <a:avLst/>
          </a:prstGeom>
          <a:noFill/>
        </p:spPr>
        <p:txBody>
          <a:bodyPr wrap="none" rtlCol="0">
            <a:spAutoFit/>
          </a:bodyPr>
          <a:lstStyle/>
          <a:p>
            <a:r>
              <a:rPr lang="en-US" sz="6600" b="1" smtClean="0">
                <a:latin typeface="American Typewriter" charset="0"/>
                <a:ea typeface="American Typewriter" charset="0"/>
                <a:cs typeface="American Typewriter" charset="0"/>
              </a:rPr>
              <a:t>Fugitive Slave Act (1850)</a:t>
            </a:r>
            <a:endParaRPr lang="en-US" sz="6600" b="1">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7189820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62" b="18479"/>
          <a:stretch/>
        </p:blipFill>
        <p:spPr>
          <a:xfrm>
            <a:off x="3529013" y="11992"/>
            <a:ext cx="4772025" cy="6834382"/>
          </a:xfrm>
          <a:prstGeom prst="rect">
            <a:avLst/>
          </a:prstGeom>
          <a:ln w="38100">
            <a:solidFill>
              <a:schemeClr val="tx1"/>
            </a:solidFill>
          </a:ln>
          <a:effectLst/>
        </p:spPr>
      </p:pic>
    </p:spTree>
    <p:extLst>
      <p:ext uri="{BB962C8B-B14F-4D97-AF65-F5344CB8AC3E}">
        <p14:creationId xmlns:p14="http://schemas.microsoft.com/office/powerpoint/2010/main" val="15770152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1613" y="2571750"/>
            <a:ext cx="10004983" cy="1569660"/>
          </a:xfrm>
          <a:prstGeom prst="rect">
            <a:avLst/>
          </a:prstGeom>
          <a:noFill/>
        </p:spPr>
        <p:txBody>
          <a:bodyPr wrap="none" rtlCol="0">
            <a:spAutoFit/>
          </a:bodyPr>
          <a:lstStyle/>
          <a:p>
            <a:r>
              <a:rPr lang="en-US" sz="9600" b="1" dirty="0" smtClean="0">
                <a:latin typeface="American Typewriter" charset="0"/>
                <a:ea typeface="American Typewriter" charset="0"/>
                <a:cs typeface="American Typewriter" charset="0"/>
              </a:rPr>
              <a:t>Rescue Attempt</a:t>
            </a:r>
            <a:endParaRPr lang="en-US" sz="96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8003132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850" y="1729652"/>
            <a:ext cx="9011826" cy="3416320"/>
          </a:xfrm>
          <a:prstGeom prst="rect">
            <a:avLst/>
          </a:prstGeom>
          <a:noFill/>
        </p:spPr>
        <p:txBody>
          <a:bodyPr wrap="none" rtlCol="0">
            <a:spAutoFit/>
          </a:bodyPr>
          <a:lstStyle/>
          <a:p>
            <a:r>
              <a:rPr lang="en-US" sz="21600" b="1" dirty="0" smtClean="0">
                <a:latin typeface="American Typewriter" charset="0"/>
                <a:ea typeface="American Typewriter" charset="0"/>
                <a:cs typeface="American Typewriter" charset="0"/>
              </a:rPr>
              <a:t>Failed</a:t>
            </a:r>
            <a:endParaRPr lang="en-US" sz="216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21079135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3695"/>
            <a:ext cx="7102475" cy="6114305"/>
          </a:xfrm>
          <a:prstGeom prst="rect">
            <a:avLst/>
          </a:prstGeom>
        </p:spPr>
      </p:pic>
      <p:sp>
        <p:nvSpPr>
          <p:cNvPr id="3" name="TextBox 2"/>
          <p:cNvSpPr txBox="1"/>
          <p:nvPr/>
        </p:nvSpPr>
        <p:spPr>
          <a:xfrm>
            <a:off x="2286000" y="-4"/>
            <a:ext cx="6471643" cy="923330"/>
          </a:xfrm>
          <a:prstGeom prst="rect">
            <a:avLst/>
          </a:prstGeom>
          <a:noFill/>
        </p:spPr>
        <p:txBody>
          <a:bodyPr wrap="none" rtlCol="0">
            <a:spAutoFit/>
          </a:bodyPr>
          <a:lstStyle/>
          <a:p>
            <a:r>
              <a:rPr lang="en-US" sz="5400" b="1" dirty="0" smtClean="0">
                <a:latin typeface="American Typewriter" charset="0"/>
                <a:ea typeface="American Typewriter" charset="0"/>
                <a:cs typeface="American Typewriter" charset="0"/>
              </a:rPr>
              <a:t>James </a:t>
            </a:r>
            <a:r>
              <a:rPr lang="en-US" sz="5400" b="1" dirty="0" err="1" smtClean="0">
                <a:latin typeface="American Typewriter" charset="0"/>
                <a:ea typeface="American Typewriter" charset="0"/>
                <a:cs typeface="American Typewriter" charset="0"/>
              </a:rPr>
              <a:t>Batchelder</a:t>
            </a:r>
            <a:endParaRPr lang="en-US" sz="5400" b="1" dirty="0">
              <a:latin typeface="American Typewriter" charset="0"/>
              <a:ea typeface="American Typewriter" charset="0"/>
              <a:cs typeface="American Typewriter" charset="0"/>
            </a:endParaRPr>
          </a:p>
        </p:txBody>
      </p:sp>
      <p:sp>
        <p:nvSpPr>
          <p:cNvPr id="4" name="TextBox 3"/>
          <p:cNvSpPr txBox="1"/>
          <p:nvPr/>
        </p:nvSpPr>
        <p:spPr>
          <a:xfrm>
            <a:off x="7286626" y="2074781"/>
            <a:ext cx="3569119" cy="1815882"/>
          </a:xfrm>
          <a:prstGeom prst="rect">
            <a:avLst/>
          </a:prstGeom>
          <a:noFill/>
        </p:spPr>
        <p:txBody>
          <a:bodyPr wrap="none" rtlCol="0">
            <a:spAutoFit/>
          </a:bodyPr>
          <a:lstStyle/>
          <a:p>
            <a:pPr marL="285750" indent="-285750">
              <a:lnSpc>
                <a:spcPct val="200000"/>
              </a:lnSpc>
              <a:buFont typeface="Arial" charset="0"/>
              <a:buChar char="•"/>
            </a:pPr>
            <a:r>
              <a:rPr lang="en-US" sz="2800" dirty="0" smtClean="0">
                <a:latin typeface="American Typewriter" charset="0"/>
                <a:ea typeface="American Typewriter" charset="0"/>
                <a:cs typeface="American Typewriter" charset="0"/>
              </a:rPr>
              <a:t>Stand-in Marshall</a:t>
            </a:r>
          </a:p>
          <a:p>
            <a:pPr marL="285750" indent="-285750">
              <a:lnSpc>
                <a:spcPct val="200000"/>
              </a:lnSpc>
              <a:buFont typeface="Arial" charset="0"/>
              <a:buChar char="•"/>
            </a:pPr>
            <a:r>
              <a:rPr lang="en-US" sz="2800" dirty="0" smtClean="0">
                <a:latin typeface="American Typewriter" charset="0"/>
                <a:ea typeface="American Typewriter" charset="0"/>
                <a:cs typeface="American Typewriter" charset="0"/>
              </a:rPr>
              <a:t>Sole casualty </a:t>
            </a:r>
          </a:p>
        </p:txBody>
      </p:sp>
    </p:spTree>
    <p:extLst>
      <p:ext uri="{BB962C8B-B14F-4D97-AF65-F5344CB8AC3E}">
        <p14:creationId xmlns:p14="http://schemas.microsoft.com/office/powerpoint/2010/main" val="6750024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4762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0" y="25400"/>
            <a:ext cx="9652000" cy="6807200"/>
          </a:xfrm>
          <a:prstGeom prst="rect">
            <a:avLst/>
          </a:prstGeom>
        </p:spPr>
      </p:pic>
    </p:spTree>
    <p:extLst>
      <p:ext uri="{BB962C8B-B14F-4D97-AF65-F5344CB8AC3E}">
        <p14:creationId xmlns:p14="http://schemas.microsoft.com/office/powerpoint/2010/main" val="14175778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63" y="700458"/>
            <a:ext cx="10229850" cy="5386016"/>
          </a:xfrm>
          <a:prstGeom prst="rect">
            <a:avLst/>
          </a:prstGeom>
        </p:spPr>
      </p:pic>
    </p:spTree>
    <p:extLst>
      <p:ext uri="{BB962C8B-B14F-4D97-AF65-F5344CB8AC3E}">
        <p14:creationId xmlns:p14="http://schemas.microsoft.com/office/powerpoint/2010/main" val="14386518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p:nvGrpSpPr>
        <p:grpSpPr>
          <a:xfrm>
            <a:off x="1171576" y="982593"/>
            <a:ext cx="9972675" cy="4986338"/>
            <a:chOff x="671513" y="1304925"/>
            <a:chExt cx="9972675" cy="498633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13" y="1304925"/>
              <a:ext cx="9972675" cy="4986338"/>
            </a:xfrm>
            <a:prstGeom prst="rect">
              <a:avLst/>
            </a:prstGeom>
          </p:spPr>
        </p:pic>
        <p:sp>
          <p:nvSpPr>
            <p:cNvPr id="3" name="TextBox 2"/>
            <p:cNvSpPr txBox="1"/>
            <p:nvPr/>
          </p:nvSpPr>
          <p:spPr>
            <a:xfrm rot="495255">
              <a:off x="3028950" y="1833562"/>
              <a:ext cx="4398712" cy="852488"/>
            </a:xfrm>
            <a:prstGeom prst="parallelogram">
              <a:avLst/>
            </a:prstGeom>
            <a:solidFill>
              <a:schemeClr val="bg1"/>
            </a:solidFill>
          </p:spPr>
          <p:txBody>
            <a:bodyPr wrap="none" rtlCol="0">
              <a:prstTxWarp prst="textSlantDown">
                <a:avLst>
                  <a:gd name="adj" fmla="val 95190"/>
                </a:avLst>
              </a:prstTxWarp>
              <a:spAutoFit/>
            </a:bodyPr>
            <a:lstStyle/>
            <a:p>
              <a:r>
                <a:rPr lang="en-US" sz="6600" b="1" dirty="0" smtClean="0">
                  <a:latin typeface="American Typewriter" charset="0"/>
                  <a:ea typeface="American Typewriter" charset="0"/>
                  <a:cs typeface="American Typewriter" charset="0"/>
                </a:rPr>
                <a:t>Liberty</a:t>
              </a:r>
              <a:endParaRPr lang="en-US" sz="6600" b="1" dirty="0">
                <a:latin typeface="American Typewriter" charset="0"/>
                <a:ea typeface="American Typewriter" charset="0"/>
                <a:cs typeface="American Typewriter" charset="0"/>
              </a:endParaRPr>
            </a:p>
          </p:txBody>
        </p:sp>
      </p:grpSp>
      <p:sp>
        <p:nvSpPr>
          <p:cNvPr id="4" name="TextBox 3"/>
          <p:cNvSpPr txBox="1"/>
          <p:nvPr/>
        </p:nvSpPr>
        <p:spPr>
          <a:xfrm>
            <a:off x="900112" y="5457825"/>
            <a:ext cx="3109056" cy="707886"/>
          </a:xfrm>
          <a:prstGeom prst="rect">
            <a:avLst/>
          </a:prstGeom>
          <a:noFill/>
        </p:spPr>
        <p:txBody>
          <a:bodyPr wrap="none" rtlCol="0">
            <a:spAutoFit/>
          </a:bodyPr>
          <a:lstStyle/>
          <a:p>
            <a:r>
              <a:rPr lang="en-US" sz="4000" smtClean="0">
                <a:solidFill>
                  <a:srgbClr val="E7DAC6"/>
                </a:solidFill>
                <a:latin typeface="American Typewriter" charset="0"/>
                <a:ea typeface="American Typewriter" charset="0"/>
                <a:cs typeface="American Typewriter" charset="0"/>
              </a:rPr>
              <a:t>State Street</a:t>
            </a:r>
            <a:endParaRPr lang="en-US" sz="4000">
              <a:solidFill>
                <a:srgbClr val="E7DAC6"/>
              </a:solidFill>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247294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955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4425" y="2085975"/>
            <a:ext cx="10214656" cy="2400657"/>
          </a:xfrm>
          <a:prstGeom prst="rect">
            <a:avLst/>
          </a:prstGeom>
          <a:noFill/>
        </p:spPr>
        <p:txBody>
          <a:bodyPr wrap="none" rtlCol="0">
            <a:spAutoFit/>
          </a:bodyPr>
          <a:lstStyle/>
          <a:p>
            <a:r>
              <a:rPr lang="en-US" sz="15000" b="1" smtClean="0">
                <a:latin typeface="American Typewriter" charset="0"/>
                <a:ea typeface="American Typewriter" charset="0"/>
                <a:cs typeface="American Typewriter" charset="0"/>
              </a:rPr>
              <a:t>Last Slave</a:t>
            </a:r>
            <a:endParaRPr lang="en-US" sz="15000" b="1">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6543643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7124" y="0"/>
            <a:ext cx="8177752" cy="769441"/>
          </a:xfrm>
          <a:prstGeom prst="rect">
            <a:avLst/>
          </a:prstGeom>
          <a:noFill/>
        </p:spPr>
        <p:txBody>
          <a:bodyPr wrap="none" rtlCol="0">
            <a:spAutoFit/>
          </a:bodyPr>
          <a:lstStyle/>
          <a:p>
            <a:r>
              <a:rPr lang="en-US" sz="4400" b="1" smtClean="0">
                <a:latin typeface="American Typewriter" charset="0"/>
                <a:ea typeface="American Typewriter" charset="0"/>
                <a:cs typeface="American Typewriter" charset="0"/>
              </a:rPr>
              <a:t>Other Notable Abolitionists</a:t>
            </a:r>
            <a:endParaRPr lang="en-US" sz="4400" b="1" dirty="0">
              <a:latin typeface="American Typewriter" charset="0"/>
              <a:ea typeface="American Typewriter" charset="0"/>
              <a:cs typeface="American Typewriter" charset="0"/>
            </a:endParaRPr>
          </a:p>
        </p:txBody>
      </p:sp>
      <p:sp>
        <p:nvSpPr>
          <p:cNvPr id="3" name="TextBox 2"/>
          <p:cNvSpPr txBox="1"/>
          <p:nvPr/>
        </p:nvSpPr>
        <p:spPr>
          <a:xfrm>
            <a:off x="1447707" y="2591175"/>
            <a:ext cx="184731" cy="523220"/>
          </a:xfrm>
          <a:prstGeom prst="rect">
            <a:avLst/>
          </a:prstGeom>
          <a:noFill/>
        </p:spPr>
        <p:txBody>
          <a:bodyPr wrap="none" rtlCol="0">
            <a:spAutoFit/>
          </a:bodyPr>
          <a:lstStyle/>
          <a:p>
            <a:endParaRPr lang="en-US" sz="2800" dirty="0" smtClean="0">
              <a:latin typeface="American Typewriter" charset="0"/>
              <a:ea typeface="American Typewriter" charset="0"/>
              <a:cs typeface="American Typewriter" charset="0"/>
            </a:endParaRPr>
          </a:p>
        </p:txBody>
      </p:sp>
      <p:sp>
        <p:nvSpPr>
          <p:cNvPr id="5" name="Rectangle 4"/>
          <p:cNvSpPr/>
          <p:nvPr/>
        </p:nvSpPr>
        <p:spPr>
          <a:xfrm>
            <a:off x="4090611" y="1233832"/>
            <a:ext cx="4010778" cy="4401205"/>
          </a:xfrm>
          <a:prstGeom prst="rect">
            <a:avLst/>
          </a:prstGeom>
        </p:spPr>
        <p:txBody>
          <a:bodyPr wrap="none">
            <a:spAutoFit/>
          </a:bodyPr>
          <a:lstStyle/>
          <a:p>
            <a:pPr marL="457200" indent="-457200">
              <a:lnSpc>
                <a:spcPct val="250000"/>
              </a:lnSpc>
              <a:buFont typeface="Arial" charset="0"/>
              <a:buChar char="•"/>
            </a:pPr>
            <a:r>
              <a:rPr lang="en-US" sz="2800" dirty="0">
                <a:latin typeface="American Typewriter" charset="0"/>
                <a:ea typeface="American Typewriter" charset="0"/>
                <a:cs typeface="American Typewriter" charset="0"/>
              </a:rPr>
              <a:t>Lydia Marie </a:t>
            </a:r>
            <a:r>
              <a:rPr lang="en-US" sz="2800" dirty="0" smtClean="0">
                <a:latin typeface="American Typewriter" charset="0"/>
                <a:ea typeface="American Typewriter" charset="0"/>
                <a:cs typeface="American Typewriter" charset="0"/>
              </a:rPr>
              <a:t>Child</a:t>
            </a:r>
          </a:p>
          <a:p>
            <a:pPr marL="457200" indent="-457200">
              <a:lnSpc>
                <a:spcPct val="250000"/>
              </a:lnSpc>
              <a:buFont typeface="Arial" charset="0"/>
              <a:buChar char="•"/>
            </a:pPr>
            <a:r>
              <a:rPr lang="en-US" sz="2800" dirty="0">
                <a:latin typeface="American Typewriter" charset="0"/>
                <a:ea typeface="American Typewriter" charset="0"/>
                <a:cs typeface="American Typewriter" charset="0"/>
              </a:rPr>
              <a:t>William Cooper Nell</a:t>
            </a:r>
          </a:p>
          <a:p>
            <a:pPr marL="457200" indent="-457200">
              <a:lnSpc>
                <a:spcPct val="250000"/>
              </a:lnSpc>
              <a:buFont typeface="Arial" charset="0"/>
              <a:buChar char="•"/>
            </a:pPr>
            <a:r>
              <a:rPr lang="en-US" sz="2800" dirty="0">
                <a:latin typeface="American Typewriter" charset="0"/>
                <a:ea typeface="American Typewriter" charset="0"/>
                <a:cs typeface="American Typewriter" charset="0"/>
              </a:rPr>
              <a:t>Maria Stewart</a:t>
            </a:r>
          </a:p>
          <a:p>
            <a:pPr marL="457200" indent="-457200">
              <a:lnSpc>
                <a:spcPct val="250000"/>
              </a:lnSpc>
              <a:buFont typeface="Arial" charset="0"/>
              <a:buChar char="•"/>
            </a:pPr>
            <a:r>
              <a:rPr lang="en-US" sz="2800" dirty="0">
                <a:latin typeface="American Typewriter" charset="0"/>
                <a:ea typeface="American Typewriter" charset="0"/>
                <a:cs typeface="American Typewriter" charset="0"/>
              </a:rPr>
              <a:t>John S. </a:t>
            </a:r>
            <a:r>
              <a:rPr lang="en-US" sz="2800" dirty="0" smtClean="0">
                <a:latin typeface="American Typewriter" charset="0"/>
                <a:ea typeface="American Typewriter" charset="0"/>
                <a:cs typeface="American Typewriter" charset="0"/>
              </a:rPr>
              <a:t>Rock</a:t>
            </a:r>
          </a:p>
        </p:txBody>
      </p:sp>
      <p:sp>
        <p:nvSpPr>
          <p:cNvPr id="6" name="Rectangle 5"/>
          <p:cNvSpPr/>
          <p:nvPr/>
        </p:nvSpPr>
        <p:spPr>
          <a:xfrm>
            <a:off x="1447707" y="3915734"/>
            <a:ext cx="184731" cy="523220"/>
          </a:xfrm>
          <a:prstGeom prst="rect">
            <a:avLst/>
          </a:prstGeom>
        </p:spPr>
        <p:txBody>
          <a:bodyPr wrap="none">
            <a:spAutoFit/>
          </a:bodyPr>
          <a:lstStyle/>
          <a:p>
            <a:endParaRPr lang="en-US" sz="2800"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21164080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6825" y="1412106"/>
            <a:ext cx="8039188" cy="4662815"/>
          </a:xfrm>
          <a:prstGeom prst="rect">
            <a:avLst/>
          </a:prstGeom>
          <a:noFill/>
        </p:spPr>
        <p:txBody>
          <a:bodyPr wrap="none" rtlCol="0">
            <a:spAutoFit/>
          </a:bodyPr>
          <a:lstStyle/>
          <a:p>
            <a:pPr>
              <a:lnSpc>
                <a:spcPct val="150000"/>
              </a:lnSpc>
            </a:pPr>
            <a:r>
              <a:rPr lang="en-US" sz="6600" dirty="0" smtClean="0">
                <a:latin typeface="American Typewriter" charset="0"/>
                <a:ea typeface="American Typewriter" charset="0"/>
                <a:cs typeface="American Typewriter" charset="0"/>
              </a:rPr>
              <a:t>Where You Walk… </a:t>
            </a:r>
          </a:p>
          <a:p>
            <a:pPr>
              <a:lnSpc>
                <a:spcPct val="150000"/>
              </a:lnSpc>
            </a:pPr>
            <a:r>
              <a:rPr lang="en-US" sz="6600" dirty="0" smtClean="0">
                <a:latin typeface="American Typewriter" charset="0"/>
                <a:ea typeface="American Typewriter" charset="0"/>
                <a:cs typeface="American Typewriter" charset="0"/>
              </a:rPr>
              <a:t>Where You Stand… </a:t>
            </a:r>
          </a:p>
          <a:p>
            <a:pPr>
              <a:lnSpc>
                <a:spcPct val="150000"/>
              </a:lnSpc>
            </a:pPr>
            <a:r>
              <a:rPr lang="en-US" sz="6600" dirty="0" smtClean="0">
                <a:latin typeface="American Typewriter" charset="0"/>
                <a:ea typeface="American Typewriter" charset="0"/>
                <a:cs typeface="American Typewriter" charset="0"/>
              </a:rPr>
              <a:t>Where You Sleep… </a:t>
            </a:r>
            <a:endParaRPr lang="en-US" sz="6600" dirty="0">
              <a:latin typeface="American Typewriter" charset="0"/>
              <a:ea typeface="American Typewriter" charset="0"/>
              <a:cs typeface="American Typewriter" charset="0"/>
            </a:endParaRPr>
          </a:p>
        </p:txBody>
      </p:sp>
      <p:sp>
        <p:nvSpPr>
          <p:cNvPr id="3" name="TextBox 2"/>
          <p:cNvSpPr txBox="1"/>
          <p:nvPr/>
        </p:nvSpPr>
        <p:spPr>
          <a:xfrm>
            <a:off x="3274258" y="147356"/>
            <a:ext cx="5552802" cy="1569660"/>
          </a:xfrm>
          <a:prstGeom prst="rect">
            <a:avLst/>
          </a:prstGeom>
          <a:noFill/>
        </p:spPr>
        <p:txBody>
          <a:bodyPr wrap="none" rtlCol="0">
            <a:spAutoFit/>
          </a:bodyPr>
          <a:lstStyle/>
          <a:p>
            <a:r>
              <a:rPr lang="en-US" sz="9600" b="1" smtClean="0">
                <a:latin typeface="American Typewriter" charset="0"/>
                <a:ea typeface="American Typewriter" charset="0"/>
                <a:cs typeface="American Typewriter" charset="0"/>
              </a:rPr>
              <a:t>WATCH!</a:t>
            </a:r>
            <a:endParaRPr lang="en-US" sz="9600" b="1">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23260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6944" y="1813560"/>
            <a:ext cx="8937062" cy="3046988"/>
          </a:xfrm>
          <a:prstGeom prst="rect">
            <a:avLst/>
          </a:prstGeom>
          <a:noFill/>
        </p:spPr>
        <p:txBody>
          <a:bodyPr wrap="none" rtlCol="0">
            <a:spAutoFit/>
          </a:bodyPr>
          <a:lstStyle/>
          <a:p>
            <a:pPr algn="ctr"/>
            <a:r>
              <a:rPr lang="en-US" sz="9600" b="1" dirty="0" smtClean="0">
                <a:latin typeface="American Typewriter" charset="0"/>
                <a:ea typeface="American Typewriter" charset="0"/>
                <a:cs typeface="American Typewriter" charset="0"/>
              </a:rPr>
              <a:t>Be Aware!</a:t>
            </a:r>
          </a:p>
          <a:p>
            <a:pPr algn="ctr"/>
            <a:r>
              <a:rPr lang="en-US" sz="9600" b="1" dirty="0" smtClean="0">
                <a:latin typeface="American Typewriter" charset="0"/>
                <a:ea typeface="American Typewriter" charset="0"/>
                <a:cs typeface="American Typewriter" charset="0"/>
              </a:rPr>
              <a:t>Be Conscious. </a:t>
            </a:r>
            <a:endParaRPr lang="en-US" sz="96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6577561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5503" y="1997839"/>
            <a:ext cx="9020995" cy="3046988"/>
          </a:xfrm>
          <a:prstGeom prst="rect">
            <a:avLst/>
          </a:prstGeom>
          <a:noFill/>
        </p:spPr>
        <p:txBody>
          <a:bodyPr wrap="none" rtlCol="0">
            <a:spAutoFit/>
          </a:bodyPr>
          <a:lstStyle/>
          <a:p>
            <a:pPr algn="ctr"/>
            <a:r>
              <a:rPr lang="en-US" sz="7200" b="1" dirty="0" smtClean="0">
                <a:latin typeface="American Typewriter" charset="0"/>
                <a:ea typeface="American Typewriter" charset="0"/>
                <a:cs typeface="American Typewriter" charset="0"/>
              </a:rPr>
              <a:t>Thank You! </a:t>
            </a:r>
          </a:p>
          <a:p>
            <a:pPr algn="ctr"/>
            <a:r>
              <a:rPr lang="en-US" sz="6000" dirty="0" smtClean="0">
                <a:latin typeface="American Typewriter" charset="0"/>
                <a:ea typeface="American Typewriter" charset="0"/>
                <a:cs typeface="American Typewriter" charset="0"/>
              </a:rPr>
              <a:t>Professor Kevin Aylmer</a:t>
            </a:r>
          </a:p>
          <a:p>
            <a:pPr algn="ctr"/>
            <a:r>
              <a:rPr lang="en-US" sz="6000" dirty="0" smtClean="0">
                <a:latin typeface="American Typewriter" charset="0"/>
                <a:ea typeface="American Typewriter" charset="0"/>
                <a:cs typeface="American Typewriter" charset="0"/>
              </a:rPr>
              <a:t>Dan Kennedy</a:t>
            </a:r>
            <a:endParaRPr lang="en-US" sz="6000"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20310733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393" y="2194560"/>
            <a:ext cx="12003607" cy="2646878"/>
          </a:xfrm>
          <a:prstGeom prst="rect">
            <a:avLst/>
          </a:prstGeom>
          <a:noFill/>
        </p:spPr>
        <p:txBody>
          <a:bodyPr wrap="none" rtlCol="0">
            <a:spAutoFit/>
          </a:bodyPr>
          <a:lstStyle/>
          <a:p>
            <a:r>
              <a:rPr lang="en-US" sz="16600" b="1" smtClean="0">
                <a:latin typeface="American Typewriter" charset="0"/>
                <a:ea typeface="American Typewriter" charset="0"/>
                <a:cs typeface="American Typewriter" charset="0"/>
              </a:rPr>
              <a:t>Questions?</a:t>
            </a:r>
            <a:endParaRPr lang="en-US" sz="16600" b="1">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9281515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0513" y="0"/>
            <a:ext cx="3473643" cy="646331"/>
          </a:xfrm>
          <a:prstGeom prst="rect">
            <a:avLst/>
          </a:prstGeom>
          <a:noFill/>
        </p:spPr>
        <p:txBody>
          <a:bodyPr wrap="none" rtlCol="0">
            <a:spAutoFit/>
          </a:bodyPr>
          <a:lstStyle/>
          <a:p>
            <a:r>
              <a:rPr lang="en-US" sz="3600" b="1" smtClean="0">
                <a:latin typeface="American Typewriter" charset="0"/>
                <a:ea typeface="American Typewriter" charset="0"/>
                <a:cs typeface="American Typewriter" charset="0"/>
              </a:rPr>
              <a:t>Bibliography: </a:t>
            </a:r>
            <a:endParaRPr lang="en-US" sz="3600" b="1">
              <a:latin typeface="American Typewriter" charset="0"/>
              <a:ea typeface="American Typewriter" charset="0"/>
              <a:cs typeface="American Typewriter"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084" y="906417"/>
            <a:ext cx="8064500" cy="4470400"/>
          </a:xfrm>
          <a:prstGeom prst="rect">
            <a:avLst/>
          </a:prstGeom>
          <a:effectLst>
            <a:softEdge rad="127000"/>
          </a:effectLst>
        </p:spPr>
      </p:pic>
    </p:spTree>
    <p:extLst>
      <p:ext uri="{BB962C8B-B14F-4D97-AF65-F5344CB8AC3E}">
        <p14:creationId xmlns:p14="http://schemas.microsoft.com/office/powerpoint/2010/main" val="6936501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0513" y="0"/>
            <a:ext cx="3473643" cy="646331"/>
          </a:xfrm>
          <a:prstGeom prst="rect">
            <a:avLst/>
          </a:prstGeom>
          <a:noFill/>
        </p:spPr>
        <p:txBody>
          <a:bodyPr wrap="none" rtlCol="0">
            <a:spAutoFit/>
          </a:bodyPr>
          <a:lstStyle/>
          <a:p>
            <a:r>
              <a:rPr lang="en-US" sz="3600" b="1" smtClean="0">
                <a:latin typeface="American Typewriter" charset="0"/>
                <a:ea typeface="American Typewriter" charset="0"/>
                <a:cs typeface="American Typewriter" charset="0"/>
              </a:rPr>
              <a:t>Bibliography: </a:t>
            </a:r>
            <a:endParaRPr lang="en-US" sz="3600" b="1">
              <a:latin typeface="American Typewriter" charset="0"/>
              <a:ea typeface="American Typewriter" charset="0"/>
              <a:cs typeface="American Typewriter"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284" y="845457"/>
            <a:ext cx="7912100" cy="3848100"/>
          </a:xfrm>
          <a:prstGeom prst="rect">
            <a:avLst/>
          </a:prstGeom>
          <a:effectLst>
            <a:softEdge rad="127000"/>
          </a:effectLst>
        </p:spPr>
      </p:pic>
    </p:spTree>
    <p:extLst>
      <p:ext uri="{BB962C8B-B14F-4D97-AF65-F5344CB8AC3E}">
        <p14:creationId xmlns:p14="http://schemas.microsoft.com/office/powerpoint/2010/main" val="8266954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6113" y="0"/>
            <a:ext cx="5855706" cy="646331"/>
          </a:xfrm>
          <a:prstGeom prst="rect">
            <a:avLst/>
          </a:prstGeom>
          <a:noFill/>
        </p:spPr>
        <p:txBody>
          <a:bodyPr wrap="none" rtlCol="0">
            <a:spAutoFit/>
          </a:bodyPr>
          <a:lstStyle/>
          <a:p>
            <a:r>
              <a:rPr lang="en-US" sz="3600" b="1" smtClean="0">
                <a:latin typeface="American Typewriter" charset="0"/>
                <a:ea typeface="American Typewriter" charset="0"/>
                <a:cs typeface="American Typewriter" charset="0"/>
              </a:rPr>
              <a:t>Bibliography (Images): </a:t>
            </a:r>
            <a:endParaRPr lang="en-US" sz="3600" b="1">
              <a:latin typeface="American Typewriter" charset="0"/>
              <a:ea typeface="American Typewriter" charset="0"/>
              <a:cs typeface="American Typewriter"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116" y="922746"/>
            <a:ext cx="8013700" cy="4686300"/>
          </a:xfrm>
          <a:prstGeom prst="rect">
            <a:avLst/>
          </a:prstGeom>
          <a:effectLst>
            <a:softEdge rad="127000"/>
          </a:effectLst>
        </p:spPr>
      </p:pic>
    </p:spTree>
    <p:extLst>
      <p:ext uri="{BB962C8B-B14F-4D97-AF65-F5344CB8AC3E}">
        <p14:creationId xmlns:p14="http://schemas.microsoft.com/office/powerpoint/2010/main" val="8000067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6113" y="14282"/>
            <a:ext cx="5855706" cy="646331"/>
          </a:xfrm>
          <a:prstGeom prst="rect">
            <a:avLst/>
          </a:prstGeom>
          <a:noFill/>
        </p:spPr>
        <p:txBody>
          <a:bodyPr wrap="none" rtlCol="0">
            <a:spAutoFit/>
          </a:bodyPr>
          <a:lstStyle/>
          <a:p>
            <a:r>
              <a:rPr lang="en-US" sz="3600" b="1" smtClean="0">
                <a:latin typeface="American Typewriter" charset="0"/>
                <a:ea typeface="American Typewriter" charset="0"/>
                <a:cs typeface="American Typewriter" charset="0"/>
              </a:rPr>
              <a:t>Bibliography (Images): </a:t>
            </a:r>
            <a:endParaRPr lang="en-US" sz="3600" b="1">
              <a:latin typeface="American Typewriter" charset="0"/>
              <a:ea typeface="American Typewriter" charset="0"/>
              <a:cs typeface="American Typewriter"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901700"/>
            <a:ext cx="8293100" cy="5041900"/>
          </a:xfrm>
          <a:prstGeom prst="rect">
            <a:avLst/>
          </a:prstGeom>
          <a:effectLst>
            <a:softEdge rad="127000"/>
          </a:effectLst>
        </p:spPr>
      </p:pic>
    </p:spTree>
    <p:extLst>
      <p:ext uri="{BB962C8B-B14F-4D97-AF65-F5344CB8AC3E}">
        <p14:creationId xmlns:p14="http://schemas.microsoft.com/office/powerpoint/2010/main" val="565257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20" y="0"/>
            <a:ext cx="10482648" cy="6858000"/>
          </a:xfrm>
          <a:prstGeom prst="rect">
            <a:avLst/>
          </a:prstGeom>
        </p:spPr>
      </p:pic>
    </p:spTree>
    <p:extLst>
      <p:ext uri="{BB962C8B-B14F-4D97-AF65-F5344CB8AC3E}">
        <p14:creationId xmlns:p14="http://schemas.microsoft.com/office/powerpoint/2010/main" val="6253046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6113" y="14282"/>
            <a:ext cx="5855706" cy="646331"/>
          </a:xfrm>
          <a:prstGeom prst="rect">
            <a:avLst/>
          </a:prstGeom>
          <a:noFill/>
        </p:spPr>
        <p:txBody>
          <a:bodyPr wrap="none" rtlCol="0">
            <a:spAutoFit/>
          </a:bodyPr>
          <a:lstStyle/>
          <a:p>
            <a:r>
              <a:rPr lang="en-US" sz="3600" b="1" smtClean="0">
                <a:latin typeface="American Typewriter" charset="0"/>
                <a:ea typeface="American Typewriter" charset="0"/>
                <a:cs typeface="American Typewriter" charset="0"/>
              </a:rPr>
              <a:t>Bibliography (Images): </a:t>
            </a:r>
            <a:endParaRPr lang="en-US" sz="3600" b="1">
              <a:latin typeface="American Typewriter" charset="0"/>
              <a:ea typeface="American Typewriter" charset="0"/>
              <a:cs typeface="American Typewriter"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366" y="839288"/>
            <a:ext cx="8331200" cy="4343400"/>
          </a:xfrm>
          <a:prstGeom prst="rect">
            <a:avLst/>
          </a:prstGeom>
          <a:effectLst>
            <a:softEdge rad="127000"/>
          </a:effectLst>
        </p:spPr>
      </p:pic>
    </p:spTree>
    <p:extLst>
      <p:ext uri="{BB962C8B-B14F-4D97-AF65-F5344CB8AC3E}">
        <p14:creationId xmlns:p14="http://schemas.microsoft.com/office/powerpoint/2010/main" val="8832804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6113" y="14282"/>
            <a:ext cx="5855706" cy="646331"/>
          </a:xfrm>
          <a:prstGeom prst="rect">
            <a:avLst/>
          </a:prstGeom>
          <a:noFill/>
        </p:spPr>
        <p:txBody>
          <a:bodyPr wrap="none" rtlCol="0">
            <a:spAutoFit/>
          </a:bodyPr>
          <a:lstStyle/>
          <a:p>
            <a:r>
              <a:rPr lang="en-US" sz="3600" b="1" smtClean="0">
                <a:latin typeface="American Typewriter" charset="0"/>
                <a:ea typeface="American Typewriter" charset="0"/>
                <a:cs typeface="American Typewriter" charset="0"/>
              </a:rPr>
              <a:t>Bibliography (Images): </a:t>
            </a:r>
            <a:endParaRPr lang="en-US" sz="3600" b="1">
              <a:latin typeface="American Typewriter" charset="0"/>
              <a:ea typeface="American Typewriter" charset="0"/>
              <a:cs typeface="American Typewriter"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863600"/>
            <a:ext cx="8382000" cy="5130800"/>
          </a:xfrm>
          <a:prstGeom prst="rect">
            <a:avLst/>
          </a:prstGeom>
          <a:effectLst>
            <a:softEdge rad="127000"/>
          </a:effectLst>
        </p:spPr>
      </p:pic>
    </p:spTree>
    <p:extLst>
      <p:ext uri="{BB962C8B-B14F-4D97-AF65-F5344CB8AC3E}">
        <p14:creationId xmlns:p14="http://schemas.microsoft.com/office/powerpoint/2010/main" val="1789013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0225" y="5936566"/>
            <a:ext cx="8308685" cy="769441"/>
          </a:xfrm>
          <a:prstGeom prst="rect">
            <a:avLst/>
          </a:prstGeom>
          <a:noFill/>
        </p:spPr>
        <p:txBody>
          <a:bodyPr wrap="none" rtlCol="0">
            <a:spAutoFit/>
          </a:bodyPr>
          <a:lstStyle/>
          <a:p>
            <a:r>
              <a:rPr lang="en-US" sz="4400" b="1" smtClean="0">
                <a:latin typeface="American Typewriter" charset="0"/>
                <a:ea typeface="American Typewriter" charset="0"/>
                <a:cs typeface="American Typewriter" charset="0"/>
              </a:rPr>
              <a:t>Lancaster Street, Cambridge</a:t>
            </a:r>
            <a:endParaRPr lang="en-US" sz="4400" b="1" dirty="0">
              <a:latin typeface="American Typewriter" charset="0"/>
              <a:ea typeface="American Typewriter" charset="0"/>
              <a:cs typeface="American Typewriter"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172" y="769441"/>
            <a:ext cx="7120792" cy="5279549"/>
          </a:xfrm>
          <a:prstGeom prst="rect">
            <a:avLst/>
          </a:prstGeom>
          <a:effectLst>
            <a:softEdge rad="127000"/>
          </a:effectLst>
        </p:spPr>
      </p:pic>
      <p:sp>
        <p:nvSpPr>
          <p:cNvPr id="5" name="TextBox 4"/>
          <p:cNvSpPr txBox="1"/>
          <p:nvPr/>
        </p:nvSpPr>
        <p:spPr>
          <a:xfrm>
            <a:off x="3596877" y="0"/>
            <a:ext cx="4195379" cy="830997"/>
          </a:xfrm>
          <a:prstGeom prst="rect">
            <a:avLst/>
          </a:prstGeom>
          <a:noFill/>
        </p:spPr>
        <p:txBody>
          <a:bodyPr wrap="none" rtlCol="0">
            <a:spAutoFit/>
          </a:bodyPr>
          <a:lstStyle/>
          <a:p>
            <a:r>
              <a:rPr lang="en-US" sz="4800" b="1" dirty="0" smtClean="0">
                <a:latin typeface="American Typewriter" charset="0"/>
                <a:ea typeface="American Typewriter" charset="0"/>
                <a:cs typeface="American Typewriter" charset="0"/>
              </a:rPr>
              <a:t>Gallows' Lot </a:t>
            </a:r>
            <a:endParaRPr lang="en-US" sz="4800" b="1"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2371221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10302</TotalTime>
  <Words>501</Words>
  <Application>Microsoft Office PowerPoint</Application>
  <PresentationFormat>Widescreen</PresentationFormat>
  <Paragraphs>179</Paragraphs>
  <Slides>81</Slides>
  <Notes>39</Notes>
  <HiddenSlides>26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American Typewriter</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Aeffia Feuerstein</dc:creator>
  <cp:lastModifiedBy>student lib</cp:lastModifiedBy>
  <cp:revision>226</cp:revision>
  <dcterms:created xsi:type="dcterms:W3CDTF">2017-04-21T16:24:29Z</dcterms:created>
  <dcterms:modified xsi:type="dcterms:W3CDTF">2018-04-24T15:18:51Z</dcterms:modified>
</cp:coreProperties>
</file>